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98" r:id="rId3"/>
    <p:sldId id="348" r:id="rId4"/>
    <p:sldId id="259" r:id="rId5"/>
    <p:sldId id="358" r:id="rId6"/>
    <p:sldId id="360" r:id="rId7"/>
    <p:sldId id="361" r:id="rId8"/>
    <p:sldId id="362" r:id="rId9"/>
    <p:sldId id="354" r:id="rId10"/>
    <p:sldId id="363" r:id="rId11"/>
    <p:sldId id="367" r:id="rId12"/>
    <p:sldId id="368" r:id="rId13"/>
    <p:sldId id="355" r:id="rId14"/>
    <p:sldId id="357" r:id="rId15"/>
    <p:sldId id="356" r:id="rId16"/>
    <p:sldId id="369" r:id="rId17"/>
    <p:sldId id="333" r:id="rId18"/>
    <p:sldId id="334" r:id="rId19"/>
    <p:sldId id="309" r:id="rId20"/>
    <p:sldId id="336" r:id="rId21"/>
    <p:sldId id="276" r:id="rId22"/>
    <p:sldId id="275" r:id="rId23"/>
    <p:sldId id="277" r:id="rId24"/>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a:srgbClr val="FF9966"/>
    <a:srgbClr val="CC0000"/>
    <a:srgbClr val="9900FF"/>
    <a:srgbClr val="FF7C80"/>
    <a:srgbClr val="FFCCCC"/>
    <a:srgbClr val="FF9999"/>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3561" autoAdjust="0"/>
  </p:normalViewPr>
  <p:slideViewPr>
    <p:cSldViewPr snapToGrid="0">
      <p:cViewPr varScale="1">
        <p:scale>
          <a:sx n="64" d="100"/>
          <a:sy n="64" d="100"/>
        </p:scale>
        <p:origin x="948" y="66"/>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8B8301-040E-47F0-B43D-61282161C0D9}" type="doc">
      <dgm:prSet loTypeId="urn:microsoft.com/office/officeart/2005/8/layout/hProcess9" loCatId="process" qsTypeId="urn:microsoft.com/office/officeart/2005/8/quickstyle/simple1" qsCatId="simple" csTypeId="urn:microsoft.com/office/officeart/2005/8/colors/accent1_4" csCatId="accent1" phldr="1"/>
      <dgm:spPr/>
    </dgm:pt>
    <dgm:pt modelId="{7C5532F1-B9C2-4CC4-9E4F-53DDAC893465}">
      <dgm:prSet phldrT="[Text]"/>
      <dgm:spPr/>
      <dgm:t>
        <a:bodyPr/>
        <a:lstStyle/>
        <a:p>
          <a:r>
            <a:rPr lang="en-US" b="1" dirty="0"/>
            <a:t>Two day Impact and Influence workshop</a:t>
          </a:r>
        </a:p>
      </dgm:t>
    </dgm:pt>
    <dgm:pt modelId="{ED2CFA4B-40F3-4D94-8394-B90B4065DF55}" type="parTrans" cxnId="{9BC4D928-68F4-41A2-834A-AC09020833D2}">
      <dgm:prSet/>
      <dgm:spPr/>
      <dgm:t>
        <a:bodyPr/>
        <a:lstStyle/>
        <a:p>
          <a:endParaRPr lang="en-US"/>
        </a:p>
      </dgm:t>
    </dgm:pt>
    <dgm:pt modelId="{81A60016-14B6-4D02-9EA6-FBA6142BB8AE}" type="sibTrans" cxnId="{9BC4D928-68F4-41A2-834A-AC09020833D2}">
      <dgm:prSet/>
      <dgm:spPr/>
      <dgm:t>
        <a:bodyPr/>
        <a:lstStyle/>
        <a:p>
          <a:endParaRPr lang="en-US"/>
        </a:p>
      </dgm:t>
    </dgm:pt>
    <dgm:pt modelId="{928B22EE-0CF7-47B5-9CDE-449EFA4DD562}">
      <dgm:prSet phldrT="[Text]"/>
      <dgm:spPr/>
      <dgm:t>
        <a:bodyPr/>
        <a:lstStyle/>
        <a:p>
          <a:r>
            <a:rPr lang="en-US" b="1" dirty="0" err="1"/>
            <a:t>ProgressIT</a:t>
          </a:r>
          <a:r>
            <a:rPr lang="en-US" b="1" dirty="0"/>
            <a:t>: Online goal tracking system</a:t>
          </a:r>
        </a:p>
      </dgm:t>
    </dgm:pt>
    <dgm:pt modelId="{B61BF000-EB70-4BC7-A5E5-5B21B3D47C1E}" type="parTrans" cxnId="{8628949D-97A6-40EE-A610-64C6757A56E7}">
      <dgm:prSet/>
      <dgm:spPr/>
      <dgm:t>
        <a:bodyPr/>
        <a:lstStyle/>
        <a:p>
          <a:endParaRPr lang="en-US"/>
        </a:p>
      </dgm:t>
    </dgm:pt>
    <dgm:pt modelId="{EEF5E826-288A-4E71-98AA-2572004FD965}" type="sibTrans" cxnId="{8628949D-97A6-40EE-A610-64C6757A56E7}">
      <dgm:prSet/>
      <dgm:spPr/>
      <dgm:t>
        <a:bodyPr/>
        <a:lstStyle/>
        <a:p>
          <a:endParaRPr lang="en-US"/>
        </a:p>
      </dgm:t>
    </dgm:pt>
    <dgm:pt modelId="{2E0E678F-A4FE-4E7A-A87A-6F7170BA106C}">
      <dgm:prSet phldrT="[Text]"/>
      <dgm:spPr/>
      <dgm:t>
        <a:bodyPr/>
        <a:lstStyle/>
        <a:p>
          <a:r>
            <a:rPr lang="en-US" b="1" dirty="0"/>
            <a:t>45 minute coaching call</a:t>
          </a:r>
        </a:p>
      </dgm:t>
    </dgm:pt>
    <dgm:pt modelId="{4CE71C43-9E8C-472E-9AEA-0C97FA39EB17}" type="parTrans" cxnId="{8E375AA4-27F1-49CA-81CD-052175CC1771}">
      <dgm:prSet/>
      <dgm:spPr/>
      <dgm:t>
        <a:bodyPr/>
        <a:lstStyle/>
        <a:p>
          <a:endParaRPr lang="en-US"/>
        </a:p>
      </dgm:t>
    </dgm:pt>
    <dgm:pt modelId="{31DEDD8A-7B30-40A1-8AED-92EF03AF400B}" type="sibTrans" cxnId="{8E375AA4-27F1-49CA-81CD-052175CC1771}">
      <dgm:prSet/>
      <dgm:spPr/>
      <dgm:t>
        <a:bodyPr/>
        <a:lstStyle/>
        <a:p>
          <a:endParaRPr lang="en-US"/>
        </a:p>
      </dgm:t>
    </dgm:pt>
    <dgm:pt modelId="{A7DF9369-8B29-403C-B1D8-2A0DF439C818}">
      <dgm:prSet phldrT="[Text]"/>
      <dgm:spPr/>
      <dgm:t>
        <a:bodyPr/>
        <a:lstStyle/>
        <a:p>
          <a:r>
            <a:rPr lang="en-US" b="1" dirty="0"/>
            <a:t>Implementation day</a:t>
          </a:r>
        </a:p>
      </dgm:t>
    </dgm:pt>
    <dgm:pt modelId="{A63F9B54-740D-47C7-9FDA-EF2738861C5C}" type="parTrans" cxnId="{65981537-7E1F-461E-B37B-B1BA9008B064}">
      <dgm:prSet/>
      <dgm:spPr/>
      <dgm:t>
        <a:bodyPr/>
        <a:lstStyle/>
        <a:p>
          <a:endParaRPr lang="en-US"/>
        </a:p>
      </dgm:t>
    </dgm:pt>
    <dgm:pt modelId="{9622C7E8-DA4C-47EA-BE22-B2741B061628}" type="sibTrans" cxnId="{65981537-7E1F-461E-B37B-B1BA9008B064}">
      <dgm:prSet/>
      <dgm:spPr/>
      <dgm:t>
        <a:bodyPr/>
        <a:lstStyle/>
        <a:p>
          <a:endParaRPr lang="en-US"/>
        </a:p>
      </dgm:t>
    </dgm:pt>
    <dgm:pt modelId="{56DB5AEE-3012-491D-9FD1-81CBCC742AA0}" type="pres">
      <dgm:prSet presAssocID="{218B8301-040E-47F0-B43D-61282161C0D9}" presName="CompostProcess" presStyleCnt="0">
        <dgm:presLayoutVars>
          <dgm:dir/>
          <dgm:resizeHandles val="exact"/>
        </dgm:presLayoutVars>
      </dgm:prSet>
      <dgm:spPr/>
    </dgm:pt>
    <dgm:pt modelId="{872AD532-4AA1-4F70-A0B4-13EF580F0CED}" type="pres">
      <dgm:prSet presAssocID="{218B8301-040E-47F0-B43D-61282161C0D9}" presName="arrow" presStyleLbl="bgShp" presStyleIdx="0" presStyleCnt="1"/>
      <dgm:spPr/>
    </dgm:pt>
    <dgm:pt modelId="{DAEBD9CF-0491-466C-BC2D-E2AAE4E133AD}" type="pres">
      <dgm:prSet presAssocID="{218B8301-040E-47F0-B43D-61282161C0D9}" presName="linearProcess" presStyleCnt="0"/>
      <dgm:spPr/>
    </dgm:pt>
    <dgm:pt modelId="{80069C00-D462-4D2A-A010-7CBBC51F3E83}" type="pres">
      <dgm:prSet presAssocID="{7C5532F1-B9C2-4CC4-9E4F-53DDAC893465}" presName="textNode" presStyleLbl="node1" presStyleIdx="0" presStyleCnt="4">
        <dgm:presLayoutVars>
          <dgm:bulletEnabled val="1"/>
        </dgm:presLayoutVars>
      </dgm:prSet>
      <dgm:spPr/>
    </dgm:pt>
    <dgm:pt modelId="{7C86CB0D-BB25-483C-8D14-5C71E4A9362B}" type="pres">
      <dgm:prSet presAssocID="{81A60016-14B6-4D02-9EA6-FBA6142BB8AE}" presName="sibTrans" presStyleCnt="0"/>
      <dgm:spPr/>
    </dgm:pt>
    <dgm:pt modelId="{EEF8C187-1E8F-4BE5-AAF8-B85D4D629377}" type="pres">
      <dgm:prSet presAssocID="{928B22EE-0CF7-47B5-9CDE-449EFA4DD562}" presName="textNode" presStyleLbl="node1" presStyleIdx="1" presStyleCnt="4">
        <dgm:presLayoutVars>
          <dgm:bulletEnabled val="1"/>
        </dgm:presLayoutVars>
      </dgm:prSet>
      <dgm:spPr/>
    </dgm:pt>
    <dgm:pt modelId="{DDD3E1E2-9A6E-4934-B6D7-1D8F197E2B86}" type="pres">
      <dgm:prSet presAssocID="{EEF5E826-288A-4E71-98AA-2572004FD965}" presName="sibTrans" presStyleCnt="0"/>
      <dgm:spPr/>
    </dgm:pt>
    <dgm:pt modelId="{D6F75969-1C63-4026-8461-2BC24BD51098}" type="pres">
      <dgm:prSet presAssocID="{2E0E678F-A4FE-4E7A-A87A-6F7170BA106C}" presName="textNode" presStyleLbl="node1" presStyleIdx="2" presStyleCnt="4">
        <dgm:presLayoutVars>
          <dgm:bulletEnabled val="1"/>
        </dgm:presLayoutVars>
      </dgm:prSet>
      <dgm:spPr/>
    </dgm:pt>
    <dgm:pt modelId="{B20C9B0C-F2AA-4FD3-ACA7-4953478A5E59}" type="pres">
      <dgm:prSet presAssocID="{31DEDD8A-7B30-40A1-8AED-92EF03AF400B}" presName="sibTrans" presStyleCnt="0"/>
      <dgm:spPr/>
    </dgm:pt>
    <dgm:pt modelId="{7F250120-F2DD-4E59-9B17-280266E2EB9C}" type="pres">
      <dgm:prSet presAssocID="{A7DF9369-8B29-403C-B1D8-2A0DF439C818}" presName="textNode" presStyleLbl="node1" presStyleIdx="3" presStyleCnt="4">
        <dgm:presLayoutVars>
          <dgm:bulletEnabled val="1"/>
        </dgm:presLayoutVars>
      </dgm:prSet>
      <dgm:spPr/>
    </dgm:pt>
  </dgm:ptLst>
  <dgm:cxnLst>
    <dgm:cxn modelId="{AF96E291-7E6D-41B4-B839-FF7A71D5F16B}" type="presOf" srcId="{928B22EE-0CF7-47B5-9CDE-449EFA4DD562}" destId="{EEF8C187-1E8F-4BE5-AAF8-B85D4D629377}" srcOrd="0" destOrd="0" presId="urn:microsoft.com/office/officeart/2005/8/layout/hProcess9"/>
    <dgm:cxn modelId="{4BC47BC0-DF39-460D-BF09-114C3924B68C}" type="presOf" srcId="{2E0E678F-A4FE-4E7A-A87A-6F7170BA106C}" destId="{D6F75969-1C63-4026-8461-2BC24BD51098}" srcOrd="0" destOrd="0" presId="urn:microsoft.com/office/officeart/2005/8/layout/hProcess9"/>
    <dgm:cxn modelId="{714875F2-D46A-4729-957F-E7F5B6186599}" type="presOf" srcId="{218B8301-040E-47F0-B43D-61282161C0D9}" destId="{56DB5AEE-3012-491D-9FD1-81CBCC742AA0}" srcOrd="0" destOrd="0" presId="urn:microsoft.com/office/officeart/2005/8/layout/hProcess9"/>
    <dgm:cxn modelId="{8E375AA4-27F1-49CA-81CD-052175CC1771}" srcId="{218B8301-040E-47F0-B43D-61282161C0D9}" destId="{2E0E678F-A4FE-4E7A-A87A-6F7170BA106C}" srcOrd="2" destOrd="0" parTransId="{4CE71C43-9E8C-472E-9AEA-0C97FA39EB17}" sibTransId="{31DEDD8A-7B30-40A1-8AED-92EF03AF400B}"/>
    <dgm:cxn modelId="{6C29B48E-33A7-4029-AAD2-CD9AED9CB1A8}" type="presOf" srcId="{A7DF9369-8B29-403C-B1D8-2A0DF439C818}" destId="{7F250120-F2DD-4E59-9B17-280266E2EB9C}" srcOrd="0" destOrd="0" presId="urn:microsoft.com/office/officeart/2005/8/layout/hProcess9"/>
    <dgm:cxn modelId="{8628949D-97A6-40EE-A610-64C6757A56E7}" srcId="{218B8301-040E-47F0-B43D-61282161C0D9}" destId="{928B22EE-0CF7-47B5-9CDE-449EFA4DD562}" srcOrd="1" destOrd="0" parTransId="{B61BF000-EB70-4BC7-A5E5-5B21B3D47C1E}" sibTransId="{EEF5E826-288A-4E71-98AA-2572004FD965}"/>
    <dgm:cxn modelId="{9BC4D928-68F4-41A2-834A-AC09020833D2}" srcId="{218B8301-040E-47F0-B43D-61282161C0D9}" destId="{7C5532F1-B9C2-4CC4-9E4F-53DDAC893465}" srcOrd="0" destOrd="0" parTransId="{ED2CFA4B-40F3-4D94-8394-B90B4065DF55}" sibTransId="{81A60016-14B6-4D02-9EA6-FBA6142BB8AE}"/>
    <dgm:cxn modelId="{31A9AA6D-9A12-4AF6-8997-37E619ECF199}" type="presOf" srcId="{7C5532F1-B9C2-4CC4-9E4F-53DDAC893465}" destId="{80069C00-D462-4D2A-A010-7CBBC51F3E83}" srcOrd="0" destOrd="0" presId="urn:microsoft.com/office/officeart/2005/8/layout/hProcess9"/>
    <dgm:cxn modelId="{65981537-7E1F-461E-B37B-B1BA9008B064}" srcId="{218B8301-040E-47F0-B43D-61282161C0D9}" destId="{A7DF9369-8B29-403C-B1D8-2A0DF439C818}" srcOrd="3" destOrd="0" parTransId="{A63F9B54-740D-47C7-9FDA-EF2738861C5C}" sibTransId="{9622C7E8-DA4C-47EA-BE22-B2741B061628}"/>
    <dgm:cxn modelId="{C4C6BEF3-88AC-4084-8485-1E9083034747}" type="presParOf" srcId="{56DB5AEE-3012-491D-9FD1-81CBCC742AA0}" destId="{872AD532-4AA1-4F70-A0B4-13EF580F0CED}" srcOrd="0" destOrd="0" presId="urn:microsoft.com/office/officeart/2005/8/layout/hProcess9"/>
    <dgm:cxn modelId="{1DCF3FCF-C4C3-498D-9CC8-830443EC4645}" type="presParOf" srcId="{56DB5AEE-3012-491D-9FD1-81CBCC742AA0}" destId="{DAEBD9CF-0491-466C-BC2D-E2AAE4E133AD}" srcOrd="1" destOrd="0" presId="urn:microsoft.com/office/officeart/2005/8/layout/hProcess9"/>
    <dgm:cxn modelId="{BBDFBD8A-D0C7-4D58-80AC-B42D32D55C49}" type="presParOf" srcId="{DAEBD9CF-0491-466C-BC2D-E2AAE4E133AD}" destId="{80069C00-D462-4D2A-A010-7CBBC51F3E83}" srcOrd="0" destOrd="0" presId="urn:microsoft.com/office/officeart/2005/8/layout/hProcess9"/>
    <dgm:cxn modelId="{4A35AC5E-E188-4F31-8536-033388799222}" type="presParOf" srcId="{DAEBD9CF-0491-466C-BC2D-E2AAE4E133AD}" destId="{7C86CB0D-BB25-483C-8D14-5C71E4A9362B}" srcOrd="1" destOrd="0" presId="urn:microsoft.com/office/officeart/2005/8/layout/hProcess9"/>
    <dgm:cxn modelId="{A4305090-F783-49A5-A86A-8BAE080E25C3}" type="presParOf" srcId="{DAEBD9CF-0491-466C-BC2D-E2AAE4E133AD}" destId="{EEF8C187-1E8F-4BE5-AAF8-B85D4D629377}" srcOrd="2" destOrd="0" presId="urn:microsoft.com/office/officeart/2005/8/layout/hProcess9"/>
    <dgm:cxn modelId="{BF9AD219-59D6-4084-AEC9-504E006CA518}" type="presParOf" srcId="{DAEBD9CF-0491-466C-BC2D-E2AAE4E133AD}" destId="{DDD3E1E2-9A6E-4934-B6D7-1D8F197E2B86}" srcOrd="3" destOrd="0" presId="urn:microsoft.com/office/officeart/2005/8/layout/hProcess9"/>
    <dgm:cxn modelId="{14269E17-A81A-4725-8237-D21F20633AAD}" type="presParOf" srcId="{DAEBD9CF-0491-466C-BC2D-E2AAE4E133AD}" destId="{D6F75969-1C63-4026-8461-2BC24BD51098}" srcOrd="4" destOrd="0" presId="urn:microsoft.com/office/officeart/2005/8/layout/hProcess9"/>
    <dgm:cxn modelId="{18440E88-F0E1-4CCC-967F-169EE4B6683F}" type="presParOf" srcId="{DAEBD9CF-0491-466C-BC2D-E2AAE4E133AD}" destId="{B20C9B0C-F2AA-4FD3-ACA7-4953478A5E59}" srcOrd="5" destOrd="0" presId="urn:microsoft.com/office/officeart/2005/8/layout/hProcess9"/>
    <dgm:cxn modelId="{729C5444-6D17-4ABA-B9ED-377D9EF4931A}" type="presParOf" srcId="{DAEBD9CF-0491-466C-BC2D-E2AAE4E133AD}" destId="{7F250120-F2DD-4E59-9B17-280266E2EB9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AD532-4AA1-4F70-A0B4-13EF580F0CED}">
      <dsp:nvSpPr>
        <dsp:cNvPr id="0" name=""/>
        <dsp:cNvSpPr/>
      </dsp:nvSpPr>
      <dsp:spPr>
        <a:xfrm>
          <a:off x="645994" y="0"/>
          <a:ext cx="7321265" cy="5612895"/>
        </a:xfrm>
        <a:prstGeom prst="rightArrow">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69C00-D462-4D2A-A010-7CBBC51F3E83}">
      <dsp:nvSpPr>
        <dsp:cNvPr id="0" name=""/>
        <dsp:cNvSpPr/>
      </dsp:nvSpPr>
      <dsp:spPr>
        <a:xfrm>
          <a:off x="4310" y="1683868"/>
          <a:ext cx="2073405" cy="2245158"/>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Two day Impact and Influence workshop</a:t>
          </a:r>
        </a:p>
      </dsp:txBody>
      <dsp:txXfrm>
        <a:off x="105525" y="1785083"/>
        <a:ext cx="1870975" cy="2042728"/>
      </dsp:txXfrm>
    </dsp:sp>
    <dsp:sp modelId="{EEF8C187-1E8F-4BE5-AAF8-B85D4D629377}">
      <dsp:nvSpPr>
        <dsp:cNvPr id="0" name=""/>
        <dsp:cNvSpPr/>
      </dsp:nvSpPr>
      <dsp:spPr>
        <a:xfrm>
          <a:off x="2181386" y="1683868"/>
          <a:ext cx="2073405" cy="2245158"/>
        </a:xfrm>
        <a:prstGeom prst="roundRect">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t>ProgressIT</a:t>
          </a:r>
          <a:r>
            <a:rPr lang="en-US" sz="2000" b="1" kern="1200" dirty="0"/>
            <a:t>: Online goal tracking system</a:t>
          </a:r>
        </a:p>
      </dsp:txBody>
      <dsp:txXfrm>
        <a:off x="2282601" y="1785083"/>
        <a:ext cx="1870975" cy="2042728"/>
      </dsp:txXfrm>
    </dsp:sp>
    <dsp:sp modelId="{D6F75969-1C63-4026-8461-2BC24BD51098}">
      <dsp:nvSpPr>
        <dsp:cNvPr id="0" name=""/>
        <dsp:cNvSpPr/>
      </dsp:nvSpPr>
      <dsp:spPr>
        <a:xfrm>
          <a:off x="4358462" y="1683868"/>
          <a:ext cx="2073405" cy="2245158"/>
        </a:xfrm>
        <a:prstGeom prst="roundRect">
          <a:avLst/>
        </a:prstGeom>
        <a:solidFill>
          <a:schemeClr val="accent1">
            <a:shade val="50000"/>
            <a:hueOff val="334258"/>
            <a:satOff val="8955"/>
            <a:lumOff val="394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45 minute coaching call</a:t>
          </a:r>
        </a:p>
      </dsp:txBody>
      <dsp:txXfrm>
        <a:off x="4459677" y="1785083"/>
        <a:ext cx="1870975" cy="2042728"/>
      </dsp:txXfrm>
    </dsp:sp>
    <dsp:sp modelId="{7F250120-F2DD-4E59-9B17-280266E2EB9C}">
      <dsp:nvSpPr>
        <dsp:cNvPr id="0" name=""/>
        <dsp:cNvSpPr/>
      </dsp:nvSpPr>
      <dsp:spPr>
        <a:xfrm>
          <a:off x="6535537" y="1683868"/>
          <a:ext cx="2073405" cy="2245158"/>
        </a:xfrm>
        <a:prstGeom prst="roundRect">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Implementation day</a:t>
          </a:r>
        </a:p>
      </dsp:txBody>
      <dsp:txXfrm>
        <a:off x="6636752" y="1785083"/>
        <a:ext cx="1870975" cy="20427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0D5FDB0F-EDBC-479F-8B0D-1DE2D7D347C1}" type="datetimeFigureOut">
              <a:rPr lang="en-US" smtClean="0"/>
              <a:t>2/14/2017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4EA0CD4-C0C9-4A1D-8EB6-1A03A53FC790}" type="slidenum">
              <a:rPr lang="en-US" smtClean="0"/>
              <a:t>‹#›</a:t>
            </a:fld>
            <a:endParaRPr lang="en-US"/>
          </a:p>
        </p:txBody>
      </p:sp>
    </p:spTree>
    <p:extLst>
      <p:ext uri="{BB962C8B-B14F-4D97-AF65-F5344CB8AC3E}">
        <p14:creationId xmlns:p14="http://schemas.microsoft.com/office/powerpoint/2010/main" val="236327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EA0CD4-C0C9-4A1D-8EB6-1A03A53FC790}" type="slidenum">
              <a:rPr lang="en-US" smtClean="0"/>
              <a:t>1</a:t>
            </a:fld>
            <a:endParaRPr lang="en-US" dirty="0"/>
          </a:p>
        </p:txBody>
      </p:sp>
    </p:spTree>
    <p:extLst>
      <p:ext uri="{BB962C8B-B14F-4D97-AF65-F5344CB8AC3E}">
        <p14:creationId xmlns:p14="http://schemas.microsoft.com/office/powerpoint/2010/main" val="2453577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566FF-87FB-40A2-9125-4C575B63E16A}" type="slidenum">
              <a:rPr lang="en-US" smtClean="0"/>
              <a:pPr fontAlgn="base">
                <a:spcBef>
                  <a:spcPct val="0"/>
                </a:spcBef>
                <a:spcAft>
                  <a:spcPct val="0"/>
                </a:spcAft>
                <a:defRPr/>
              </a:pPr>
              <a:t>23</a:t>
            </a:fld>
            <a:endParaRPr lang="en-US"/>
          </a:p>
        </p:txBody>
      </p:sp>
    </p:spTree>
    <p:extLst>
      <p:ext uri="{BB962C8B-B14F-4D97-AF65-F5344CB8AC3E}">
        <p14:creationId xmlns:p14="http://schemas.microsoft.com/office/powerpoint/2010/main" val="345752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A6CD48E-9467-4C4A-A7B3-8766255CC43E}" type="slidenum">
              <a:rPr lang="en-US" smtClean="0"/>
              <a:pPr fontAlgn="base">
                <a:spcBef>
                  <a:spcPct val="0"/>
                </a:spcBef>
                <a:spcAft>
                  <a:spcPct val="0"/>
                </a:spcAft>
                <a:defRPr/>
              </a:pPr>
              <a:t>3</a:t>
            </a:fld>
            <a:endParaRPr lang="en-US"/>
          </a:p>
        </p:txBody>
      </p:sp>
    </p:spTree>
    <p:extLst>
      <p:ext uri="{BB962C8B-B14F-4D97-AF65-F5344CB8AC3E}">
        <p14:creationId xmlns:p14="http://schemas.microsoft.com/office/powerpoint/2010/main" val="1240325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a:lstStyle/>
          <a:p>
            <a:endParaRPr lang="en-US">
              <a:ea typeface="ＭＳ Ｐゴシック" pitchFamily="34" charset="-128"/>
            </a:endParaRPr>
          </a:p>
        </p:txBody>
      </p:sp>
      <p:sp>
        <p:nvSpPr>
          <p:cNvPr id="27652" name="Slide Number Placeholder 3"/>
          <p:cNvSpPr>
            <a:spLocks noGrp="1"/>
          </p:cNvSpPr>
          <p:nvPr>
            <p:ph type="sldNum" sz="quarter" idx="5"/>
          </p:nvPr>
        </p:nvSpPr>
        <p:spPr bwMode="auto">
          <a:noFill/>
          <a:ln>
            <a:miter lim="800000"/>
            <a:headEnd/>
            <a:tailEnd/>
          </a:ln>
        </p:spPr>
        <p:txBody>
          <a:bodyPr/>
          <a:lstStyle/>
          <a:p>
            <a:fld id="{CEB57287-F4D2-4F1A-A0C3-31A5A9864EBA}" type="slidenum">
              <a:rPr lang="en-US" smtClean="0">
                <a:ea typeface="ＭＳ Ｐゴシック" pitchFamily="34" charset="-128"/>
              </a:rPr>
              <a:pPr/>
              <a:t>6</a:t>
            </a:fld>
            <a:endParaRPr lang="en-US">
              <a:ea typeface="ＭＳ Ｐゴシック" pitchFamily="34" charset="-128"/>
            </a:endParaRPr>
          </a:p>
        </p:txBody>
      </p:sp>
    </p:spTree>
    <p:extLst>
      <p:ext uri="{BB962C8B-B14F-4D97-AF65-F5344CB8AC3E}">
        <p14:creationId xmlns:p14="http://schemas.microsoft.com/office/powerpoint/2010/main" val="2257091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pPr eaLnBrk="1" hangingPunct="1">
              <a:spcBef>
                <a:spcPct val="0"/>
              </a:spcBef>
            </a:pPr>
            <a:endParaRPr lang="en-US"/>
          </a:p>
        </p:txBody>
      </p:sp>
      <p:sp>
        <p:nvSpPr>
          <p:cNvPr id="25604" name="Slide Number Placeholder 3"/>
          <p:cNvSpPr>
            <a:spLocks noGrp="1"/>
          </p:cNvSpPr>
          <p:nvPr>
            <p:ph type="sldNum" sz="quarter" idx="5"/>
          </p:nvPr>
        </p:nvSpPr>
        <p:spPr>
          <a:noFill/>
        </p:spPr>
        <p:txBody>
          <a:bodyPr/>
          <a:lstStyle/>
          <a:p>
            <a:fld id="{E201EB27-DAB9-47A7-BAF0-BEDCDBCBCB0B}" type="slidenum">
              <a:rPr lang="en-US"/>
              <a:pPr/>
              <a:t>7</a:t>
            </a:fld>
            <a:endParaRPr lang="en-US"/>
          </a:p>
        </p:txBody>
      </p:sp>
    </p:spTree>
    <p:extLst>
      <p:ext uri="{BB962C8B-B14F-4D97-AF65-F5344CB8AC3E}">
        <p14:creationId xmlns:p14="http://schemas.microsoft.com/office/powerpoint/2010/main" val="40688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F2FD75-81AC-4BA1-AB4D-DD0D371E16C5}" type="slidenum">
              <a:rPr lang="en-US" smtClean="0"/>
              <a:pPr fontAlgn="base">
                <a:spcBef>
                  <a:spcPct val="0"/>
                </a:spcBef>
                <a:spcAft>
                  <a:spcPct val="0"/>
                </a:spcAft>
                <a:defRPr/>
              </a:pPr>
              <a:t>10</a:t>
            </a:fld>
            <a:endParaRPr lang="en-US"/>
          </a:p>
        </p:txBody>
      </p:sp>
    </p:spTree>
    <p:extLst>
      <p:ext uri="{BB962C8B-B14F-4D97-AF65-F5344CB8AC3E}">
        <p14:creationId xmlns:p14="http://schemas.microsoft.com/office/powerpoint/2010/main" val="2821336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A61E2D-EF40-4051-90D6-260169D04BD3}" type="slidenum">
              <a:rPr lang="en-US" smtClean="0"/>
              <a:pPr/>
              <a:t>18</a:t>
            </a:fld>
            <a:endParaRPr lang="en-US"/>
          </a:p>
        </p:txBody>
      </p:sp>
    </p:spTree>
    <p:extLst>
      <p:ext uri="{BB962C8B-B14F-4D97-AF65-F5344CB8AC3E}">
        <p14:creationId xmlns:p14="http://schemas.microsoft.com/office/powerpoint/2010/main" val="309556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14F479-6B3C-442E-87C7-7CE93B19B8E6}" type="slidenum">
              <a:rPr lang="en-US">
                <a:latin typeface="Calibri" panose="020F0502020204030204" pitchFamily="34" charset="0"/>
              </a:rPr>
              <a:pPr eaLnBrk="1" hangingPunct="1"/>
              <a:t>19</a:t>
            </a:fld>
            <a:endParaRPr lang="en-US">
              <a:latin typeface="Calibri" panose="020F0502020204030204" pitchFamily="34" charset="0"/>
            </a:endParaRPr>
          </a:p>
        </p:txBody>
      </p:sp>
    </p:spTree>
    <p:extLst>
      <p:ext uri="{BB962C8B-B14F-4D97-AF65-F5344CB8AC3E}">
        <p14:creationId xmlns:p14="http://schemas.microsoft.com/office/powerpoint/2010/main" val="371436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63233" indent="-293551" eaLnBrk="0" hangingPunct="0">
              <a:defRPr>
                <a:solidFill>
                  <a:schemeClr val="tx1"/>
                </a:solidFill>
                <a:latin typeface="Arial" panose="020B0604020202020204" pitchFamily="34" charset="0"/>
                <a:cs typeface="Arial" panose="020B0604020202020204" pitchFamily="34" charset="0"/>
              </a:defRPr>
            </a:lvl2pPr>
            <a:lvl3pPr marL="1174204" indent="-234841" eaLnBrk="0" hangingPunct="0">
              <a:defRPr>
                <a:solidFill>
                  <a:schemeClr val="tx1"/>
                </a:solidFill>
                <a:latin typeface="Arial" panose="020B0604020202020204" pitchFamily="34" charset="0"/>
                <a:cs typeface="Arial" panose="020B0604020202020204" pitchFamily="34" charset="0"/>
              </a:defRPr>
            </a:lvl3pPr>
            <a:lvl4pPr marL="1643885" indent="-234841" eaLnBrk="0" hangingPunct="0">
              <a:defRPr>
                <a:solidFill>
                  <a:schemeClr val="tx1"/>
                </a:solidFill>
                <a:latin typeface="Arial" panose="020B0604020202020204" pitchFamily="34" charset="0"/>
                <a:cs typeface="Arial" panose="020B0604020202020204" pitchFamily="34" charset="0"/>
              </a:defRPr>
            </a:lvl4pPr>
            <a:lvl5pPr marL="2113567" indent="-234841" eaLnBrk="0" hangingPunct="0">
              <a:defRPr>
                <a:solidFill>
                  <a:schemeClr val="tx1"/>
                </a:solidFill>
                <a:latin typeface="Arial" panose="020B0604020202020204" pitchFamily="34" charset="0"/>
                <a:cs typeface="Arial" panose="020B0604020202020204" pitchFamily="34" charset="0"/>
              </a:defRPr>
            </a:lvl5pPr>
            <a:lvl6pPr marL="2583249"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52930"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22612"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92293"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48BF3B-F5AF-4AC8-AEFC-526B1B232688}" type="slidenum">
              <a:rPr lang="en-US">
                <a:latin typeface="Calibri" panose="020F0502020204030204" pitchFamily="34" charset="0"/>
              </a:rPr>
              <a:pPr eaLnBrk="1" hangingPunct="1"/>
              <a:t>20</a:t>
            </a:fld>
            <a:endParaRPr lang="en-US">
              <a:latin typeface="Calibri" panose="020F0502020204030204" pitchFamily="34" charset="0"/>
            </a:endParaRPr>
          </a:p>
        </p:txBody>
      </p:sp>
    </p:spTree>
    <p:extLst>
      <p:ext uri="{BB962C8B-B14F-4D97-AF65-F5344CB8AC3E}">
        <p14:creationId xmlns:p14="http://schemas.microsoft.com/office/powerpoint/2010/main" val="2991959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63233" indent="-293551" eaLnBrk="0" hangingPunct="0">
              <a:defRPr>
                <a:solidFill>
                  <a:schemeClr val="tx1"/>
                </a:solidFill>
                <a:latin typeface="Arial" panose="020B0604020202020204" pitchFamily="34" charset="0"/>
                <a:cs typeface="Arial" panose="020B0604020202020204" pitchFamily="34" charset="0"/>
              </a:defRPr>
            </a:lvl2pPr>
            <a:lvl3pPr marL="1174204" indent="-234841" eaLnBrk="0" hangingPunct="0">
              <a:defRPr>
                <a:solidFill>
                  <a:schemeClr val="tx1"/>
                </a:solidFill>
                <a:latin typeface="Arial" panose="020B0604020202020204" pitchFamily="34" charset="0"/>
                <a:cs typeface="Arial" panose="020B0604020202020204" pitchFamily="34" charset="0"/>
              </a:defRPr>
            </a:lvl3pPr>
            <a:lvl4pPr marL="1643885" indent="-234841" eaLnBrk="0" hangingPunct="0">
              <a:defRPr>
                <a:solidFill>
                  <a:schemeClr val="tx1"/>
                </a:solidFill>
                <a:latin typeface="Arial" panose="020B0604020202020204" pitchFamily="34" charset="0"/>
                <a:cs typeface="Arial" panose="020B0604020202020204" pitchFamily="34" charset="0"/>
              </a:defRPr>
            </a:lvl4pPr>
            <a:lvl5pPr marL="2113567" indent="-234841" eaLnBrk="0" hangingPunct="0">
              <a:defRPr>
                <a:solidFill>
                  <a:schemeClr val="tx1"/>
                </a:solidFill>
                <a:latin typeface="Arial" panose="020B0604020202020204" pitchFamily="34" charset="0"/>
                <a:cs typeface="Arial" panose="020B0604020202020204" pitchFamily="34" charset="0"/>
              </a:defRPr>
            </a:lvl5pPr>
            <a:lvl6pPr marL="2583249"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52930"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22612"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92293" indent="-23484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F3EF6B-A8E6-415D-93FF-9FAF8745DAC9}" type="slidenum">
              <a:rPr lang="en-US">
                <a:latin typeface="Tahoma" panose="020B0604030504040204" pitchFamily="34" charset="0"/>
              </a:rPr>
              <a:pPr eaLnBrk="1" hangingPunct="1"/>
              <a:t>22</a:t>
            </a:fld>
            <a:endParaRPr lang="en-US">
              <a:latin typeface="Tahoma" panose="020B0604030504040204" pitchFamily="34" charset="0"/>
            </a:endParaRPr>
          </a:p>
        </p:txBody>
      </p:sp>
      <p:sp>
        <p:nvSpPr>
          <p:cNvPr id="38915" name="Slide Image Placeholder 1"/>
          <p:cNvSpPr>
            <a:spLocks noGrp="1" noRot="1" noChangeAspect="1" noTextEdit="1"/>
          </p:cNvSpPr>
          <p:nvPr>
            <p:ph type="sldImg"/>
          </p:nvPr>
        </p:nvSpPr>
        <p:spPr bwMode="auto">
          <a:xfrm>
            <a:off x="412750" y="714375"/>
            <a:ext cx="6353175" cy="3573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Notes Placeholder 2"/>
          <p:cNvSpPr>
            <a:spLocks noGrp="1"/>
          </p:cNvSpPr>
          <p:nvPr>
            <p:ph type="body" idx="1"/>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85365" tIns="42680" rIns="85365" bIns="42680"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
        <p:nvSpPr>
          <p:cNvPr id="38917" name="Slide Number Placeholder 3"/>
          <p:cNvSpPr txBox="1">
            <a:spLocks noGrp="1"/>
          </p:cNvSpPr>
          <p:nvPr/>
        </p:nvSpPr>
        <p:spPr bwMode="auto">
          <a:xfrm>
            <a:off x="4066042" y="9054224"/>
            <a:ext cx="3110965" cy="47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65" tIns="42680" rIns="85365" bIns="42680" anchor="b"/>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8B9213CB-7600-4D62-9F50-6C0719DB1E2B}" type="slidenum">
              <a:rPr lang="en-US" altLang="en-US" sz="1100"/>
              <a:pPr algn="r" eaLnBrk="1" hangingPunct="1">
                <a:spcBef>
                  <a:spcPct val="0"/>
                </a:spcBef>
              </a:pPr>
              <a:t>22</a:t>
            </a:fld>
            <a:endParaRPr lang="en-US" altLang="en-US" sz="1100"/>
          </a:p>
        </p:txBody>
      </p:sp>
    </p:spTree>
    <p:extLst>
      <p:ext uri="{BB962C8B-B14F-4D97-AF65-F5344CB8AC3E}">
        <p14:creationId xmlns:p14="http://schemas.microsoft.com/office/powerpoint/2010/main" val="189247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29F964-AB5E-4BBD-98D5-D86F512E10F3}"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127950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29F964-AB5E-4BBD-98D5-D86F512E10F3}"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556535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29F964-AB5E-4BBD-98D5-D86F512E10F3}"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416776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29F964-AB5E-4BBD-98D5-D86F512E10F3}"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2</a:t>
            </a:r>
          </a:p>
        </p:txBody>
      </p:sp>
    </p:spTree>
    <p:extLst>
      <p:ext uri="{BB962C8B-B14F-4D97-AF65-F5344CB8AC3E}">
        <p14:creationId xmlns:p14="http://schemas.microsoft.com/office/powerpoint/2010/main" val="41330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29F964-AB5E-4BBD-98D5-D86F512E10F3}"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494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29F964-AB5E-4BBD-98D5-D86F512E10F3}"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43012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29F964-AB5E-4BBD-98D5-D86F512E10F3}"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274906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29F964-AB5E-4BBD-98D5-D86F512E10F3}"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7647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9F964-AB5E-4BBD-98D5-D86F512E10F3}"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313771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29F964-AB5E-4BBD-98D5-D86F512E10F3}"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87885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29F964-AB5E-4BBD-98D5-D86F512E10F3}"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1448B-BCFF-44E5-886D-56AEBA518A61}" type="slidenum">
              <a:rPr lang="en-US" smtClean="0"/>
              <a:t>‹#›</a:t>
            </a:fld>
            <a:endParaRPr lang="en-US"/>
          </a:p>
        </p:txBody>
      </p:sp>
    </p:spTree>
    <p:extLst>
      <p:ext uri="{BB962C8B-B14F-4D97-AF65-F5344CB8AC3E}">
        <p14:creationId xmlns:p14="http://schemas.microsoft.com/office/powerpoint/2010/main" val="135889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9F964-AB5E-4BBD-98D5-D86F512E10F3}" type="datetimeFigureOut">
              <a:rPr lang="en-US" smtClean="0"/>
              <a:t>2/14/2017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1448B-BCFF-44E5-886D-56AEBA518A61}" type="slidenum">
              <a:rPr lang="en-US" smtClean="0"/>
              <a:t>‹#›</a:t>
            </a:fld>
            <a:endParaRPr lang="en-US"/>
          </a:p>
        </p:txBody>
      </p:sp>
    </p:spTree>
    <p:extLst>
      <p:ext uri="{BB962C8B-B14F-4D97-AF65-F5344CB8AC3E}">
        <p14:creationId xmlns:p14="http://schemas.microsoft.com/office/powerpoint/2010/main" val="2155247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cid:image006.jpg@01CFF854.65A7C9B0" TargetMode="External"/><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22.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jpeg"/><Relationship Id="rId21" Type="http://schemas.openxmlformats.org/officeDocument/2006/relationships/image" Target="../media/image46.jpe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50.jpe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jpeg"/><Relationship Id="rId59" Type="http://schemas.openxmlformats.org/officeDocument/2006/relationships/image" Target="../media/image84.jpeg"/><Relationship Id="rId2" Type="http://schemas.openxmlformats.org/officeDocument/2006/relationships/notesSlide" Target="../notesSlides/notesSlide9.xml"/><Relationship Id="rId16" Type="http://schemas.openxmlformats.org/officeDocument/2006/relationships/image" Target="../media/image41.jpeg"/><Relationship Id="rId20" Type="http://schemas.openxmlformats.org/officeDocument/2006/relationships/image" Target="../media/image45.png"/><Relationship Id="rId29" Type="http://schemas.openxmlformats.org/officeDocument/2006/relationships/image" Target="../media/image54.jpeg"/><Relationship Id="rId41" Type="http://schemas.openxmlformats.org/officeDocument/2006/relationships/image" Target="../media/image66.jpeg"/><Relationship Id="rId54"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jpeg"/><Relationship Id="rId24" Type="http://schemas.openxmlformats.org/officeDocument/2006/relationships/image" Target="../media/image49.png"/><Relationship Id="rId32" Type="http://schemas.openxmlformats.org/officeDocument/2006/relationships/image" Target="../media/image57.jpe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5" Type="http://schemas.openxmlformats.org/officeDocument/2006/relationships/image" Target="../media/image30.png"/><Relationship Id="rId15" Type="http://schemas.openxmlformats.org/officeDocument/2006/relationships/image" Target="../media/image40.jpeg"/><Relationship Id="rId23" Type="http://schemas.openxmlformats.org/officeDocument/2006/relationships/image" Target="../media/image48.png"/><Relationship Id="rId28" Type="http://schemas.openxmlformats.org/officeDocument/2006/relationships/image" Target="../media/image53.jpeg"/><Relationship Id="rId36" Type="http://schemas.openxmlformats.org/officeDocument/2006/relationships/image" Target="../media/image61.jpeg"/><Relationship Id="rId49" Type="http://schemas.openxmlformats.org/officeDocument/2006/relationships/image" Target="../media/image74.jpeg"/><Relationship Id="rId57" Type="http://schemas.openxmlformats.org/officeDocument/2006/relationships/image" Target="../media/image82.jpeg"/><Relationship Id="rId10" Type="http://schemas.openxmlformats.org/officeDocument/2006/relationships/image" Target="../media/image35.jpeg"/><Relationship Id="rId19" Type="http://schemas.openxmlformats.org/officeDocument/2006/relationships/image" Target="../media/image44.jpeg"/><Relationship Id="rId31" Type="http://schemas.openxmlformats.org/officeDocument/2006/relationships/image" Target="../media/image56.jpeg"/><Relationship Id="rId44" Type="http://schemas.openxmlformats.org/officeDocument/2006/relationships/image" Target="../media/image69.png"/><Relationship Id="rId52" Type="http://schemas.openxmlformats.org/officeDocument/2006/relationships/image" Target="../media/image77.jpe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jpeg"/><Relationship Id="rId35" Type="http://schemas.openxmlformats.org/officeDocument/2006/relationships/image" Target="../media/image60.jpeg"/><Relationship Id="rId43" Type="http://schemas.openxmlformats.org/officeDocument/2006/relationships/image" Target="../media/image68.jpeg"/><Relationship Id="rId48" Type="http://schemas.openxmlformats.org/officeDocument/2006/relationships/image" Target="../media/image73.jpeg"/><Relationship Id="rId56" Type="http://schemas.openxmlformats.org/officeDocument/2006/relationships/image" Target="../media/image81.png"/><Relationship Id="rId8" Type="http://schemas.openxmlformats.org/officeDocument/2006/relationships/image" Target="../media/image33.png"/><Relationship Id="rId51" Type="http://schemas.openxmlformats.org/officeDocument/2006/relationships/image" Target="../media/image76.jpeg"/><Relationship Id="rId3"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Varun\Dropbox\Artwork For MLA India - Branding 2016\Swirl_Logos\Yellow_Mayleigh_HighRes_FINALMAS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5854" y="-634601"/>
            <a:ext cx="3348772" cy="334877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ounded Rectangle 11"/>
          <p:cNvSpPr/>
          <p:nvPr/>
        </p:nvSpPr>
        <p:spPr>
          <a:xfrm>
            <a:off x="1858679" y="4819319"/>
            <a:ext cx="9184944" cy="1187354"/>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dirty="0">
                <a:solidFill>
                  <a:srgbClr val="0070C0"/>
                </a:solidFill>
              </a:rPr>
              <a:t>Communicate positively, present yourself credibly, influence strategically and think proactively</a:t>
            </a:r>
          </a:p>
          <a:p>
            <a:pPr algn="ctr"/>
            <a:r>
              <a:rPr lang="en-US" sz="2800" b="1" dirty="0">
                <a:solidFill>
                  <a:srgbClr val="0070C0"/>
                </a:solidFill>
              </a:rPr>
              <a:t>Approach note: Ver2.0/ 9</a:t>
            </a:r>
            <a:r>
              <a:rPr lang="en-US" sz="2800" b="1" baseline="30000" dirty="0">
                <a:solidFill>
                  <a:srgbClr val="0070C0"/>
                </a:solidFill>
              </a:rPr>
              <a:t>th</a:t>
            </a:r>
            <a:r>
              <a:rPr lang="en-US" sz="2800" b="1" dirty="0">
                <a:solidFill>
                  <a:srgbClr val="0070C0"/>
                </a:solidFill>
              </a:rPr>
              <a:t> November’16</a:t>
            </a:r>
          </a:p>
        </p:txBody>
      </p:sp>
      <p:pic>
        <p:nvPicPr>
          <p:cNvPr id="10" name="Picture 2" descr="http://www.genpact.com/images/default-source/brandlogo/genpact-master-blue-big"/>
          <p:cNvPicPr>
            <a:picLocks noChangeAspect="1" noChangeArrowheads="1"/>
          </p:cNvPicPr>
          <p:nvPr/>
        </p:nvPicPr>
        <p:blipFill>
          <a:blip r:embed="rId4" cstate="print"/>
          <a:srcRect/>
          <a:stretch>
            <a:fillRect/>
          </a:stretch>
        </p:blipFill>
        <p:spPr bwMode="auto">
          <a:xfrm>
            <a:off x="268514" y="529772"/>
            <a:ext cx="3276600" cy="500128"/>
          </a:xfrm>
          <a:prstGeom prst="rect">
            <a:avLst/>
          </a:prstGeom>
          <a:noFill/>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4111" y="1714785"/>
            <a:ext cx="6625980" cy="2687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7852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2895600" y="-336036"/>
            <a:ext cx="6934200" cy="1300295"/>
          </a:xfrm>
          <a:prstGeom prst="rect">
            <a:avLst/>
          </a:prstGeom>
          <a:noFill/>
          <a:ln w="9525">
            <a:noFill/>
            <a:miter lim="800000"/>
            <a:headEnd/>
            <a:tailEnd/>
          </a:ln>
          <a:effectLst/>
        </p:spPr>
        <p:txBody>
          <a:bodyPr wrap="square" tIns="152352" bIns="38088" anchor="ctr">
            <a:spAutoFit/>
          </a:bodyPr>
          <a:lstStyle/>
          <a:p>
            <a:pPr indent="228600">
              <a:lnSpc>
                <a:spcPct val="150000"/>
              </a:lnSpc>
              <a:tabLst>
                <a:tab pos="457200" algn="r"/>
                <a:tab pos="2636838" algn="ctr"/>
                <a:tab pos="5273675" algn="r"/>
              </a:tabLst>
              <a:defRPr/>
            </a:pPr>
            <a:r>
              <a:rPr lang="en-GB" sz="2400" b="1" dirty="0">
                <a:solidFill>
                  <a:schemeClr val="accent6">
                    <a:lumMod val="75000"/>
                  </a:schemeClr>
                </a:solidFill>
                <a:cs typeface="Arial" pitchFamily="34" charset="0"/>
              </a:rPr>
              <a:t>The Personal Impact workshop objectives (Tentative) </a:t>
            </a:r>
            <a:r>
              <a:rPr lang="en-GB" sz="2000" b="1" dirty="0">
                <a:solidFill>
                  <a:schemeClr val="accent6">
                    <a:lumMod val="75000"/>
                  </a:schemeClr>
                </a:solidFill>
                <a:cs typeface="Arial" pitchFamily="34" charset="0"/>
              </a:rPr>
              <a:t>   </a:t>
            </a:r>
            <a:r>
              <a:rPr lang="en-GB" sz="1600" dirty="0">
                <a:ea typeface="Times New Roman" pitchFamily="18" charset="0"/>
                <a:cs typeface="Arial" pitchFamily="34" charset="0"/>
              </a:rPr>
              <a:t>: </a:t>
            </a:r>
            <a:endParaRPr lang="en-US" sz="1050" dirty="0">
              <a:cs typeface="Arial" pitchFamily="34" charset="0"/>
            </a:endParaRPr>
          </a:p>
        </p:txBody>
      </p:sp>
      <p:sp>
        <p:nvSpPr>
          <p:cNvPr id="5" name="Rounded Rectangle 4"/>
          <p:cNvSpPr/>
          <p:nvPr/>
        </p:nvSpPr>
        <p:spPr>
          <a:xfrm>
            <a:off x="1647085" y="821168"/>
            <a:ext cx="6786563" cy="1600200"/>
          </a:xfrm>
          <a:prstGeom prst="roundRect">
            <a:avLst/>
          </a:prstGeom>
          <a:ln>
            <a:solidFill>
              <a:schemeClr val="bg1">
                <a:lumMod val="75000"/>
              </a:schemeClr>
            </a:solidFill>
          </a:ln>
        </p:spPr>
        <p:txBody>
          <a:bodyPr>
            <a:spAutoFit/>
          </a:bodyPr>
          <a:lstStyle/>
          <a:p>
            <a:pPr indent="228600" eaLnBrk="0" hangingPunct="0">
              <a:lnSpc>
                <a:spcPct val="150000"/>
              </a:lnSpc>
              <a:tabLst>
                <a:tab pos="457200" algn="r"/>
                <a:tab pos="2636838" algn="ctr"/>
                <a:tab pos="5273675" algn="r"/>
              </a:tabLst>
              <a:defRPr/>
            </a:pPr>
            <a:r>
              <a:rPr lang="en-GB" sz="1600" b="1" i="1" dirty="0">
                <a:solidFill>
                  <a:schemeClr val="accent5">
                    <a:lumMod val="50000"/>
                  </a:schemeClr>
                </a:solidFill>
                <a:ea typeface="Times New Roman" pitchFamily="18" charset="0"/>
                <a:cs typeface="Arial" pitchFamily="34" charset="0"/>
              </a:rPr>
              <a:t>Learn to </a:t>
            </a:r>
            <a:r>
              <a:rPr lang="en-GB" sz="1600" b="1" dirty="0">
                <a:solidFill>
                  <a:schemeClr val="accent5">
                    <a:lumMod val="50000"/>
                  </a:schemeClr>
                </a:solidFill>
                <a:ea typeface="Times New Roman" pitchFamily="18" charset="0"/>
                <a:cs typeface="Arial" pitchFamily="34" charset="0"/>
              </a:rPr>
              <a:t>:</a:t>
            </a:r>
            <a:endParaRPr lang="en-US" sz="1050" dirty="0">
              <a:solidFill>
                <a:schemeClr val="accent5">
                  <a:lumMod val="50000"/>
                </a:schemeClr>
              </a:solidFill>
              <a:cs typeface="Arial" pitchFamily="34" charset="0"/>
            </a:endParaRPr>
          </a:p>
          <a:p>
            <a:pPr marL="274638" lvl="1" indent="-274638">
              <a:buFont typeface="Arial" pitchFamily="34" charset="0"/>
              <a:buChar char="•"/>
              <a:defRPr/>
            </a:pPr>
            <a:r>
              <a:rPr lang="en-GB" sz="1600" dirty="0">
                <a:solidFill>
                  <a:schemeClr val="accent5">
                    <a:lumMod val="50000"/>
                  </a:schemeClr>
                </a:solidFill>
                <a:latin typeface="+mj-lt"/>
              </a:rPr>
              <a:t>Clarify the impact they want to have</a:t>
            </a:r>
            <a:endParaRPr lang="en-IN" sz="1600" dirty="0">
              <a:solidFill>
                <a:schemeClr val="accent5">
                  <a:lumMod val="50000"/>
                </a:schemeClr>
              </a:solidFill>
              <a:latin typeface="+mj-lt"/>
            </a:endParaRPr>
          </a:p>
          <a:p>
            <a:pPr marL="274638" lvl="1" indent="-274638">
              <a:buFont typeface="Arial" pitchFamily="34" charset="0"/>
              <a:buChar char="•"/>
              <a:defRPr/>
            </a:pPr>
            <a:r>
              <a:rPr lang="en-GB" sz="1600" dirty="0">
                <a:solidFill>
                  <a:schemeClr val="accent5">
                    <a:lumMod val="50000"/>
                  </a:schemeClr>
                </a:solidFill>
                <a:latin typeface="+mj-lt"/>
              </a:rPr>
              <a:t>Impress and establish credibility</a:t>
            </a:r>
            <a:endParaRPr lang="en-IN" sz="1600" dirty="0">
              <a:solidFill>
                <a:schemeClr val="accent5">
                  <a:lumMod val="50000"/>
                </a:schemeClr>
              </a:solidFill>
              <a:latin typeface="+mj-lt"/>
            </a:endParaRPr>
          </a:p>
          <a:p>
            <a:pPr marL="274638" lvl="1" indent="-274638">
              <a:buFont typeface="Arial" pitchFamily="34" charset="0"/>
              <a:buChar char="•"/>
              <a:defRPr/>
            </a:pPr>
            <a:r>
              <a:rPr lang="en-GB" sz="1600" dirty="0">
                <a:solidFill>
                  <a:schemeClr val="accent5">
                    <a:lumMod val="50000"/>
                  </a:schemeClr>
                </a:solidFill>
                <a:latin typeface="+mj-lt"/>
              </a:rPr>
              <a:t>Use their authentic communication style</a:t>
            </a:r>
            <a:endParaRPr lang="en-IN" sz="1600" dirty="0">
              <a:solidFill>
                <a:schemeClr val="accent5">
                  <a:lumMod val="50000"/>
                </a:schemeClr>
              </a:solidFill>
              <a:latin typeface="+mj-lt"/>
            </a:endParaRPr>
          </a:p>
          <a:p>
            <a:pPr marL="274638" lvl="1" indent="-274638">
              <a:buFont typeface="Arial" pitchFamily="34" charset="0"/>
              <a:buChar char="•"/>
              <a:defRPr/>
            </a:pPr>
            <a:r>
              <a:rPr lang="en-GB" sz="1600" dirty="0">
                <a:solidFill>
                  <a:schemeClr val="accent5">
                    <a:lumMod val="50000"/>
                  </a:schemeClr>
                </a:solidFill>
                <a:latin typeface="+mj-lt"/>
              </a:rPr>
              <a:t>Identify and define the art of influencing</a:t>
            </a:r>
            <a:endParaRPr lang="en-IN" sz="1600" dirty="0">
              <a:solidFill>
                <a:schemeClr val="accent5">
                  <a:lumMod val="50000"/>
                </a:schemeClr>
              </a:solidFill>
              <a:latin typeface="+mj-lt"/>
            </a:endParaRPr>
          </a:p>
        </p:txBody>
      </p:sp>
      <p:sp>
        <p:nvSpPr>
          <p:cNvPr id="6" name="Rounded Rectangle 5"/>
          <p:cNvSpPr/>
          <p:nvPr/>
        </p:nvSpPr>
        <p:spPr>
          <a:xfrm>
            <a:off x="2309814" y="2362200"/>
            <a:ext cx="7072313" cy="1873250"/>
          </a:xfrm>
          <a:prstGeom prst="roundRect">
            <a:avLst/>
          </a:prstGeom>
          <a:ln>
            <a:solidFill>
              <a:schemeClr val="bg1">
                <a:lumMod val="75000"/>
              </a:schemeClr>
            </a:solidFill>
          </a:ln>
        </p:spPr>
        <p:txBody>
          <a:bodyPr>
            <a:spAutoFit/>
          </a:bodyPr>
          <a:lstStyle/>
          <a:p>
            <a:pPr indent="228600" eaLnBrk="0" hangingPunct="0">
              <a:lnSpc>
                <a:spcPct val="150000"/>
              </a:lnSpc>
              <a:tabLst>
                <a:tab pos="457200" algn="r"/>
                <a:tab pos="2636838" algn="ctr"/>
                <a:tab pos="5273675" algn="r"/>
              </a:tabLst>
              <a:defRPr/>
            </a:pPr>
            <a:r>
              <a:rPr lang="en-GB" sz="1600" b="1" i="1" dirty="0">
                <a:solidFill>
                  <a:schemeClr val="accent6">
                    <a:lumMod val="75000"/>
                  </a:schemeClr>
                </a:solidFill>
                <a:ea typeface="Times New Roman" pitchFamily="18" charset="0"/>
                <a:cs typeface="Arial" pitchFamily="34" charset="0"/>
              </a:rPr>
              <a:t>Feel</a:t>
            </a:r>
            <a:r>
              <a:rPr lang="en-GB" sz="1600" b="1" dirty="0">
                <a:solidFill>
                  <a:schemeClr val="accent6">
                    <a:lumMod val="75000"/>
                  </a:schemeClr>
                </a:solidFill>
                <a:ea typeface="Times New Roman" pitchFamily="18" charset="0"/>
                <a:cs typeface="Arial" pitchFamily="34" charset="0"/>
              </a:rPr>
              <a:t>:</a:t>
            </a:r>
            <a:endParaRPr lang="en-US" sz="1500" dirty="0">
              <a:solidFill>
                <a:schemeClr val="accent6">
                  <a:lumMod val="75000"/>
                </a:schemeClr>
              </a:solidFill>
              <a:cs typeface="Arial" pitchFamily="34" charset="0"/>
            </a:endParaRPr>
          </a:p>
          <a:p>
            <a:pPr marL="177800" indent="-177800">
              <a:buFont typeface="Arial" pitchFamily="34" charset="0"/>
              <a:buChar char="•"/>
              <a:defRPr/>
            </a:pPr>
            <a:r>
              <a:rPr lang="en-GB" sz="1600" dirty="0">
                <a:solidFill>
                  <a:schemeClr val="accent6">
                    <a:lumMod val="75000"/>
                  </a:schemeClr>
                </a:solidFill>
                <a:latin typeface="+mj-lt"/>
                <a:ea typeface="Times New Roman" pitchFamily="18" charset="0"/>
                <a:cs typeface="Arial" pitchFamily="34" charset="0"/>
              </a:rPr>
              <a:t>Confident and assured with high pressure encounters</a:t>
            </a:r>
            <a:endParaRPr lang="en-IN" sz="1600" dirty="0">
              <a:solidFill>
                <a:schemeClr val="accent6">
                  <a:lumMod val="75000"/>
                </a:schemeClr>
              </a:solidFill>
              <a:latin typeface="+mj-lt"/>
              <a:ea typeface="Times New Roman" pitchFamily="18" charset="0"/>
              <a:cs typeface="Arial" pitchFamily="34" charset="0"/>
            </a:endParaRPr>
          </a:p>
          <a:p>
            <a:pPr marL="177800" indent="-177800">
              <a:buFont typeface="Arial" pitchFamily="34" charset="0"/>
              <a:buChar char="•"/>
              <a:defRPr/>
            </a:pPr>
            <a:r>
              <a:rPr lang="en-GB" sz="1600" dirty="0">
                <a:solidFill>
                  <a:schemeClr val="accent6">
                    <a:lumMod val="75000"/>
                  </a:schemeClr>
                </a:solidFill>
                <a:latin typeface="+mj-lt"/>
                <a:ea typeface="Times New Roman" pitchFamily="18" charset="0"/>
                <a:cs typeface="Arial" pitchFamily="34" charset="0"/>
              </a:rPr>
              <a:t>Secure in expressing their own identity and integrity</a:t>
            </a:r>
            <a:endParaRPr lang="en-IN" sz="1600" dirty="0">
              <a:solidFill>
                <a:schemeClr val="accent6">
                  <a:lumMod val="75000"/>
                </a:schemeClr>
              </a:solidFill>
              <a:latin typeface="+mj-lt"/>
              <a:ea typeface="Times New Roman" pitchFamily="18" charset="0"/>
              <a:cs typeface="Arial" pitchFamily="34" charset="0"/>
            </a:endParaRPr>
          </a:p>
          <a:p>
            <a:pPr marL="177800" indent="-177800">
              <a:buFont typeface="Arial" pitchFamily="34" charset="0"/>
              <a:buChar char="•"/>
              <a:defRPr/>
            </a:pPr>
            <a:r>
              <a:rPr lang="en-GB" sz="1600" dirty="0">
                <a:solidFill>
                  <a:schemeClr val="accent6">
                    <a:lumMod val="75000"/>
                  </a:schemeClr>
                </a:solidFill>
                <a:latin typeface="+mj-lt"/>
                <a:ea typeface="Times New Roman" pitchFamily="18" charset="0"/>
                <a:cs typeface="Arial" pitchFamily="34" charset="0"/>
              </a:rPr>
              <a:t>An equal with those around them</a:t>
            </a:r>
            <a:endParaRPr lang="en-IN" sz="1600" dirty="0">
              <a:solidFill>
                <a:schemeClr val="accent6">
                  <a:lumMod val="75000"/>
                </a:schemeClr>
              </a:solidFill>
              <a:latin typeface="+mj-lt"/>
              <a:ea typeface="Times New Roman" pitchFamily="18" charset="0"/>
              <a:cs typeface="Arial" pitchFamily="34" charset="0"/>
            </a:endParaRPr>
          </a:p>
          <a:p>
            <a:pPr marL="177800" indent="-177800">
              <a:buFont typeface="Arial" pitchFamily="34" charset="0"/>
              <a:buChar char="•"/>
              <a:defRPr/>
            </a:pPr>
            <a:r>
              <a:rPr lang="en-GB" sz="1600" dirty="0">
                <a:solidFill>
                  <a:schemeClr val="accent6">
                    <a:lumMod val="75000"/>
                  </a:schemeClr>
                </a:solidFill>
                <a:latin typeface="+mj-lt"/>
                <a:ea typeface="Times New Roman" pitchFamily="18" charset="0"/>
                <a:cs typeface="Arial" pitchFamily="34" charset="0"/>
              </a:rPr>
              <a:t>Able to create and build productive relationships</a:t>
            </a:r>
            <a:endParaRPr lang="en-IN" sz="1600" dirty="0">
              <a:solidFill>
                <a:schemeClr val="accent6">
                  <a:lumMod val="75000"/>
                </a:schemeClr>
              </a:solidFill>
              <a:latin typeface="+mj-lt"/>
              <a:ea typeface="Times New Roman" pitchFamily="18" charset="0"/>
              <a:cs typeface="Arial" pitchFamily="34" charset="0"/>
            </a:endParaRPr>
          </a:p>
          <a:p>
            <a:pPr marL="177800" indent="-177800">
              <a:buFont typeface="Arial" pitchFamily="34" charset="0"/>
              <a:buChar char="•"/>
              <a:defRPr/>
            </a:pPr>
            <a:r>
              <a:rPr lang="en-GB" sz="1600" dirty="0">
                <a:solidFill>
                  <a:schemeClr val="accent6">
                    <a:lumMod val="75000"/>
                  </a:schemeClr>
                </a:solidFill>
                <a:latin typeface="+mj-lt"/>
                <a:ea typeface="Times New Roman" pitchFamily="18" charset="0"/>
                <a:cs typeface="Arial" pitchFamily="34" charset="0"/>
              </a:rPr>
              <a:t>Capable in influencing outcomes of meetings/discussions</a:t>
            </a:r>
            <a:endParaRPr lang="en-IN" sz="1600" dirty="0">
              <a:solidFill>
                <a:schemeClr val="accent6">
                  <a:lumMod val="75000"/>
                </a:schemeClr>
              </a:solidFill>
              <a:latin typeface="+mj-lt"/>
              <a:ea typeface="Times New Roman" pitchFamily="18" charset="0"/>
              <a:cs typeface="Arial" pitchFamily="34" charset="0"/>
            </a:endParaRPr>
          </a:p>
        </p:txBody>
      </p:sp>
      <p:sp>
        <p:nvSpPr>
          <p:cNvPr id="7" name="Rounded Rectangle 6"/>
          <p:cNvSpPr/>
          <p:nvPr/>
        </p:nvSpPr>
        <p:spPr>
          <a:xfrm>
            <a:off x="3258293" y="4220689"/>
            <a:ext cx="6786563" cy="2144713"/>
          </a:xfrm>
          <a:prstGeom prst="roundRect">
            <a:avLst/>
          </a:prstGeom>
          <a:ln>
            <a:solidFill>
              <a:schemeClr val="bg1">
                <a:lumMod val="75000"/>
              </a:schemeClr>
            </a:solidFill>
          </a:ln>
        </p:spPr>
        <p:txBody>
          <a:bodyPr>
            <a:spAutoFit/>
          </a:bodyPr>
          <a:lstStyle/>
          <a:p>
            <a:pPr indent="228600" eaLnBrk="0" hangingPunct="0">
              <a:lnSpc>
                <a:spcPct val="150000"/>
              </a:lnSpc>
              <a:tabLst>
                <a:tab pos="457200" algn="r"/>
                <a:tab pos="2636838" algn="ctr"/>
                <a:tab pos="5273675" algn="r"/>
              </a:tabLst>
              <a:defRPr/>
            </a:pPr>
            <a:r>
              <a:rPr lang="en-GB" sz="1600" b="1" i="1" dirty="0">
                <a:solidFill>
                  <a:srgbClr val="753805"/>
                </a:solidFill>
                <a:ea typeface="Times New Roman" pitchFamily="18" charset="0"/>
                <a:cs typeface="Arial" pitchFamily="34" charset="0"/>
              </a:rPr>
              <a:t>Be more able to</a:t>
            </a:r>
            <a:r>
              <a:rPr lang="en-GB" sz="1600" b="1" dirty="0">
                <a:solidFill>
                  <a:srgbClr val="753805"/>
                </a:solidFill>
                <a:ea typeface="Times New Roman" pitchFamily="18" charset="0"/>
                <a:cs typeface="Arial" pitchFamily="34" charset="0"/>
              </a:rPr>
              <a:t>:</a:t>
            </a:r>
          </a:p>
          <a:p>
            <a:pPr marL="177800" indent="-177800" eaLnBrk="0" hangingPunct="0">
              <a:buFontTx/>
              <a:buChar char="•"/>
              <a:tabLst>
                <a:tab pos="2636838" algn="ctr"/>
                <a:tab pos="5273675" algn="r"/>
              </a:tabLst>
              <a:defRPr/>
            </a:pPr>
            <a:r>
              <a:rPr lang="en-US" sz="1600" dirty="0">
                <a:solidFill>
                  <a:srgbClr val="753805"/>
                </a:solidFill>
                <a:latin typeface="+mj-lt"/>
                <a:ea typeface="Times New Roman" pitchFamily="18" charset="0"/>
                <a:cs typeface="Arial" pitchFamily="34" charset="0"/>
              </a:rPr>
              <a:t>Increase ability to gain buy-in from others and create impact through increased personal presence/charisma</a:t>
            </a:r>
            <a:endParaRPr lang="en-IN" sz="1600" dirty="0">
              <a:solidFill>
                <a:srgbClr val="753805"/>
              </a:solidFill>
              <a:latin typeface="+mj-lt"/>
              <a:ea typeface="Times New Roman" pitchFamily="18" charset="0"/>
              <a:cs typeface="Arial" pitchFamily="34" charset="0"/>
            </a:endParaRPr>
          </a:p>
          <a:p>
            <a:pPr marL="177800" indent="-177800" eaLnBrk="0" hangingPunct="0">
              <a:buFontTx/>
              <a:buChar char="•"/>
              <a:tabLst>
                <a:tab pos="2636838" algn="ctr"/>
                <a:tab pos="5273675" algn="r"/>
              </a:tabLst>
              <a:defRPr/>
            </a:pPr>
            <a:r>
              <a:rPr lang="en-US" sz="1600" dirty="0">
                <a:solidFill>
                  <a:srgbClr val="753805"/>
                </a:solidFill>
                <a:latin typeface="+mj-lt"/>
                <a:ea typeface="Times New Roman" pitchFamily="18" charset="0"/>
                <a:cs typeface="Arial" pitchFamily="34" charset="0"/>
              </a:rPr>
              <a:t>Align self &amp; others to the strategic Vision </a:t>
            </a:r>
          </a:p>
          <a:p>
            <a:pPr marL="177800" indent="-177800" eaLnBrk="0" hangingPunct="0">
              <a:buFontTx/>
              <a:buChar char="•"/>
              <a:tabLst>
                <a:tab pos="2636838" algn="ctr"/>
                <a:tab pos="5273675" algn="r"/>
              </a:tabLst>
              <a:defRPr/>
            </a:pPr>
            <a:r>
              <a:rPr lang="en-US" sz="1600" dirty="0">
                <a:solidFill>
                  <a:srgbClr val="753805"/>
                </a:solidFill>
                <a:latin typeface="+mj-lt"/>
                <a:ea typeface="Times New Roman" pitchFamily="18" charset="0"/>
                <a:cs typeface="Arial" pitchFamily="34" charset="0"/>
              </a:rPr>
              <a:t>Use their natural persuasive style more effectively</a:t>
            </a:r>
          </a:p>
          <a:p>
            <a:pPr marL="177800" indent="-177800" eaLnBrk="0" hangingPunct="0">
              <a:buFontTx/>
              <a:buChar char="•"/>
              <a:tabLst>
                <a:tab pos="2636838" algn="ctr"/>
                <a:tab pos="5273675" algn="r"/>
              </a:tabLst>
              <a:defRPr/>
            </a:pPr>
            <a:r>
              <a:rPr lang="en-US" sz="1600" dirty="0">
                <a:solidFill>
                  <a:srgbClr val="753805"/>
                </a:solidFill>
                <a:latin typeface="+mj-lt"/>
                <a:ea typeface="Times New Roman" pitchFamily="18" charset="0"/>
                <a:cs typeface="Arial" pitchFamily="34" charset="0"/>
              </a:rPr>
              <a:t>Exhibit greater confidence, assertiveness and empathy</a:t>
            </a:r>
            <a:endParaRPr lang="en-IN" sz="1600" dirty="0">
              <a:solidFill>
                <a:srgbClr val="753805"/>
              </a:solidFill>
              <a:latin typeface="+mj-lt"/>
              <a:ea typeface="Times New Roman" pitchFamily="18" charset="0"/>
              <a:cs typeface="Arial" pitchFamily="34" charset="0"/>
            </a:endParaRPr>
          </a:p>
          <a:p>
            <a:pPr marL="177800" indent="-177800" eaLnBrk="0" hangingPunct="0">
              <a:buFontTx/>
              <a:buChar char="•"/>
              <a:tabLst>
                <a:tab pos="2636838" algn="ctr"/>
                <a:tab pos="5273675" algn="r"/>
              </a:tabLst>
              <a:defRPr/>
            </a:pPr>
            <a:r>
              <a:rPr lang="en-US" sz="1600" dirty="0">
                <a:solidFill>
                  <a:srgbClr val="753805"/>
                </a:solidFill>
                <a:latin typeface="+mj-lt"/>
                <a:ea typeface="Times New Roman" pitchFamily="18" charset="0"/>
                <a:cs typeface="Arial" pitchFamily="34" charset="0"/>
              </a:rPr>
              <a:t>Develop rapport</a:t>
            </a:r>
            <a:endParaRPr lang="en-IN" sz="1600" dirty="0">
              <a:solidFill>
                <a:srgbClr val="753805"/>
              </a:solidFill>
              <a:latin typeface="+mj-lt"/>
              <a:ea typeface="Times New Roman" pitchFamily="18" charset="0"/>
              <a:cs typeface="Arial" pitchFamily="34" charset="0"/>
            </a:endParaRPr>
          </a:p>
        </p:txBody>
      </p:sp>
      <p:pic>
        <p:nvPicPr>
          <p:cNvPr id="5126" name="Picture 7" descr="E:\Marketing\Maynard Leigh Broschure\About Us_Page 3.gif"/>
          <p:cNvPicPr>
            <a:picLocks noChangeAspect="1" noChangeArrowheads="1"/>
          </p:cNvPicPr>
          <p:nvPr/>
        </p:nvPicPr>
        <p:blipFill>
          <a:blip r:embed="rId3" cstate="print"/>
          <a:srcRect/>
          <a:stretch>
            <a:fillRect/>
          </a:stretch>
        </p:blipFill>
        <p:spPr bwMode="auto">
          <a:xfrm>
            <a:off x="7739064" y="2657476"/>
            <a:ext cx="2928937" cy="771525"/>
          </a:xfrm>
          <a:prstGeom prst="rect">
            <a:avLst/>
          </a:prstGeom>
          <a:noFill/>
          <a:ln w="9525">
            <a:noFill/>
            <a:miter lim="800000"/>
            <a:headEnd/>
            <a:tailEnd/>
          </a:ln>
        </p:spPr>
      </p:pic>
    </p:spTree>
    <p:extLst>
      <p:ext uri="{BB962C8B-B14F-4D97-AF65-F5344CB8AC3E}">
        <p14:creationId xmlns:p14="http://schemas.microsoft.com/office/powerpoint/2010/main" val="82961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1524000" y="518478"/>
          <a:ext cx="9144001" cy="5739067"/>
        </p:xfrm>
        <a:graphic>
          <a:graphicData uri="http://schemas.openxmlformats.org/drawingml/2006/table">
            <a:tbl>
              <a:tblPr firstRow="1" bandRow="1">
                <a:tableStyleId>{5C22544A-7EE6-4342-B048-85BDC9FD1C3A}</a:tableStyleId>
              </a:tblPr>
              <a:tblGrid>
                <a:gridCol w="19812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175340">
                  <a:extLst>
                    <a:ext uri="{9D8B030D-6E8A-4147-A177-3AD203B41FA5}">
                      <a16:colId xmlns:a16="http://schemas.microsoft.com/office/drawing/2014/main" val="20002"/>
                    </a:ext>
                  </a:extLst>
                </a:gridCol>
                <a:gridCol w="1844460">
                  <a:extLst>
                    <a:ext uri="{9D8B030D-6E8A-4147-A177-3AD203B41FA5}">
                      <a16:colId xmlns:a16="http://schemas.microsoft.com/office/drawing/2014/main" val="20003"/>
                    </a:ext>
                  </a:extLst>
                </a:gridCol>
              </a:tblGrid>
              <a:tr h="323832">
                <a:tc>
                  <a:txBody>
                    <a:bodyPr/>
                    <a:lstStyle/>
                    <a:p>
                      <a:r>
                        <a:rPr lang="en-US" sz="1100" dirty="0">
                          <a:latin typeface="+mj-lt"/>
                        </a:rPr>
                        <a:t>Objectives</a:t>
                      </a:r>
                    </a:p>
                  </a:txBody>
                  <a:tcPr/>
                </a:tc>
                <a:tc>
                  <a:txBody>
                    <a:bodyPr/>
                    <a:lstStyle/>
                    <a:p>
                      <a:r>
                        <a:rPr lang="en-US" sz="1100" dirty="0"/>
                        <a:t>Session</a:t>
                      </a:r>
                      <a:endParaRPr lang="en-US" sz="1100" dirty="0">
                        <a:latin typeface="+mj-lt"/>
                      </a:endParaRPr>
                    </a:p>
                  </a:txBody>
                  <a:tcPr/>
                </a:tc>
                <a:tc>
                  <a:txBody>
                    <a:bodyPr/>
                    <a:lstStyle/>
                    <a:p>
                      <a:r>
                        <a:rPr lang="en-US" sz="1100" dirty="0"/>
                        <a:t>Session details</a:t>
                      </a:r>
                      <a:endParaRPr lang="en-US" sz="1100" dirty="0">
                        <a:latin typeface="+mj-lt"/>
                      </a:endParaRPr>
                    </a:p>
                  </a:txBody>
                  <a:tcPr/>
                </a:tc>
                <a:tc>
                  <a:txBody>
                    <a:bodyPr/>
                    <a:lstStyle/>
                    <a:p>
                      <a:r>
                        <a:rPr lang="en-US" sz="1100" dirty="0"/>
                        <a:t>Methodology</a:t>
                      </a:r>
                      <a:r>
                        <a:rPr lang="en-US" sz="1100" baseline="0" dirty="0"/>
                        <a:t> </a:t>
                      </a:r>
                      <a:endParaRPr lang="en-US" sz="1100" dirty="0">
                        <a:latin typeface="+mj-lt"/>
                      </a:endParaRPr>
                    </a:p>
                  </a:txBody>
                  <a:tcPr/>
                </a:tc>
                <a:extLst>
                  <a:ext uri="{0D108BD9-81ED-4DB2-BD59-A6C34878D82A}">
                    <a16:rowId xmlns:a16="http://schemas.microsoft.com/office/drawing/2014/main" val="10000"/>
                  </a:ext>
                </a:extLst>
              </a:tr>
              <a:tr h="411848">
                <a:tc>
                  <a:txBody>
                    <a:bodyPr/>
                    <a:lstStyle/>
                    <a:p>
                      <a:r>
                        <a:rPr lang="en-US" sz="1200" dirty="0">
                          <a:solidFill>
                            <a:schemeClr val="accent5">
                              <a:lumMod val="50000"/>
                            </a:schemeClr>
                          </a:solidFill>
                          <a:latin typeface="+mj-lt"/>
                        </a:rPr>
                        <a:t>Challenged to try new tools in communicating</a:t>
                      </a:r>
                    </a:p>
                    <a:p>
                      <a:endParaRPr lang="en-US" sz="1200" dirty="0">
                        <a:solidFill>
                          <a:schemeClr val="accent5">
                            <a:lumMod val="50000"/>
                          </a:schemeClr>
                        </a:solidFill>
                        <a:latin typeface="+mj-lt"/>
                      </a:endParaRPr>
                    </a:p>
                  </a:txBody>
                  <a:tcPr/>
                </a:tc>
                <a:tc>
                  <a:txBody>
                    <a:bodyPr/>
                    <a:lstStyle/>
                    <a:p>
                      <a:r>
                        <a:rPr lang="en-US" sz="1200" dirty="0"/>
                        <a:t>Introduction</a:t>
                      </a:r>
                      <a:endParaRPr lang="en-US" sz="1200" dirty="0">
                        <a:solidFill>
                          <a:schemeClr val="accent5">
                            <a:lumMod val="50000"/>
                          </a:schemeClr>
                        </a:solidFill>
                        <a:latin typeface="+mj-lt"/>
                      </a:endParaRPr>
                    </a:p>
                  </a:txBody>
                  <a:tcPr/>
                </a:tc>
                <a:tc>
                  <a:txBody>
                    <a:bodyPr/>
                    <a:lstStyle/>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GB" sz="1200" u="none" strike="noStrike" cap="none" normalizeH="0" baseline="0" dirty="0">
                          <a:ln>
                            <a:noFill/>
                          </a:ln>
                          <a:effectLst/>
                        </a:rPr>
                        <a:t>Welcome and context setting</a:t>
                      </a:r>
                      <a:endParaRPr kumimoji="0" lang="en-US" sz="1200" u="none" strike="noStrike" cap="none" normalizeH="0" baseline="0" dirty="0">
                        <a:ln>
                          <a:noFill/>
                        </a:ln>
                        <a:effectLst/>
                      </a:endParaRPr>
                    </a:p>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200" u="none" strike="noStrike" cap="none" normalizeH="0" baseline="0" dirty="0">
                          <a:ln>
                            <a:noFill/>
                          </a:ln>
                          <a:effectLst/>
                        </a:rPr>
                        <a:t>Maynardleigh &amp; participant Introductions</a:t>
                      </a:r>
                    </a:p>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200" u="none" strike="noStrike" cap="none" normalizeH="0" baseline="0" dirty="0">
                          <a:ln>
                            <a:noFill/>
                          </a:ln>
                          <a:effectLst/>
                        </a:rPr>
                        <a:t>Permissive Encouragement – Play &amp; Express yourself </a:t>
                      </a:r>
                      <a:endParaRPr lang="en-US" sz="1200" dirty="0">
                        <a:solidFill>
                          <a:schemeClr val="accent5">
                            <a:lumMod val="50000"/>
                          </a:schemeClr>
                        </a:solidFill>
                        <a:latin typeface="+mj-lt"/>
                      </a:endParaRPr>
                    </a:p>
                  </a:txBody>
                  <a:tcPr/>
                </a:tc>
                <a:tc>
                  <a:txBody>
                    <a:bodyPr/>
                    <a:lstStyle/>
                    <a:p>
                      <a:r>
                        <a:rPr lang="en-US" sz="1200" dirty="0"/>
                        <a:t>Theatrical warm ups</a:t>
                      </a:r>
                    </a:p>
                    <a:p>
                      <a:r>
                        <a:rPr lang="en-US" sz="1200" dirty="0"/>
                        <a:t>Experiential Context</a:t>
                      </a:r>
                      <a:r>
                        <a:rPr lang="en-US" sz="1200" baseline="0" dirty="0"/>
                        <a:t> setting</a:t>
                      </a:r>
                      <a:endParaRPr lang="en-US" sz="1200" dirty="0">
                        <a:solidFill>
                          <a:schemeClr val="accent5">
                            <a:lumMod val="50000"/>
                          </a:schemeClr>
                        </a:solidFill>
                        <a:latin typeface="+mj-lt"/>
                      </a:endParaRPr>
                    </a:p>
                  </a:txBody>
                  <a:tcPr/>
                </a:tc>
                <a:extLst>
                  <a:ext uri="{0D108BD9-81ED-4DB2-BD59-A6C34878D82A}">
                    <a16:rowId xmlns:a16="http://schemas.microsoft.com/office/drawing/2014/main" val="10001"/>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b="0" kern="1200" dirty="0">
                          <a:solidFill>
                            <a:srgbClr val="7030A0"/>
                          </a:solidFill>
                          <a:latin typeface="+mn-lt"/>
                          <a:ea typeface="Times New Roman" pitchFamily="18" charset="0"/>
                          <a:cs typeface="Arial" pitchFamily="34" charset="0"/>
                        </a:rPr>
                        <a:t>Aware of how my body communicates</a:t>
                      </a:r>
                    </a:p>
                    <a:p>
                      <a:pPr marL="0" marR="0" lvl="0" indent="0" algn="l" defTabSz="914400" rtl="0" eaLnBrk="1" fontAlgn="base" latinLnBrk="0" hangingPunct="1">
                        <a:lnSpc>
                          <a:spcPct val="90000"/>
                        </a:lnSpc>
                        <a:spcBef>
                          <a:spcPct val="0"/>
                        </a:spcBef>
                        <a:spcAft>
                          <a:spcPct val="0"/>
                        </a:spcAft>
                        <a:buClrTx/>
                        <a:buSzTx/>
                        <a:buFontTx/>
                        <a:buNone/>
                        <a:tabLst/>
                      </a:pPr>
                      <a:endParaRPr kumimoji="0" lang="en-US" sz="1200" b="0" i="0" u="none" strike="noStrike" cap="none" normalizeH="0" baseline="0" dirty="0">
                        <a:ln>
                          <a:noFill/>
                        </a:ln>
                        <a:solidFill>
                          <a:schemeClr val="accent5">
                            <a:lumMod val="50000"/>
                          </a:schemeClr>
                        </a:solidFill>
                        <a:effectLst/>
                        <a:latin typeface="+mj-lt"/>
                        <a:ea typeface="ＭＳ Ｐゴシック" pitchFamily="34" charset="-128"/>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200" u="none" strike="noStrike" cap="none" normalizeH="0" baseline="0" dirty="0">
                          <a:ln>
                            <a:noFill/>
                          </a:ln>
                          <a:effectLst/>
                        </a:rPr>
                        <a:t>The first impression</a:t>
                      </a:r>
                      <a:endParaRPr kumimoji="0" lang="en-US" sz="1200" b="0" i="0" u="none" strike="noStrike" cap="none" normalizeH="0" baseline="0" dirty="0">
                        <a:ln>
                          <a:noFill/>
                        </a:ln>
                        <a:solidFill>
                          <a:schemeClr val="accent5">
                            <a:lumMod val="50000"/>
                          </a:schemeClr>
                        </a:solidFill>
                        <a:effectLst/>
                        <a:latin typeface="+mj-lt"/>
                        <a:ea typeface="ＭＳ Ｐゴシック" pitchFamily="34" charset="-128"/>
                      </a:endParaRP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 What creates the first impression</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 Receiving feedback on my impact</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 Understanding the nature of impact</a:t>
                      </a:r>
                      <a:endPar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tc>
                  <a:txBody>
                    <a:bodyPr/>
                    <a:lstStyle/>
                    <a:p>
                      <a:r>
                        <a:rPr kumimoji="0" lang="en-US" sz="1200" u="none" strike="noStrike" kern="1200" cap="none" normalizeH="0" baseline="0" dirty="0">
                          <a:ln>
                            <a:noFill/>
                          </a:ln>
                          <a:effectLst/>
                        </a:rPr>
                        <a:t>Participant led mutual feedback exercise.</a:t>
                      </a:r>
                      <a:endPar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extLst>
                  <a:ext uri="{0D108BD9-81ED-4DB2-BD59-A6C34878D82A}">
                    <a16:rowId xmlns:a16="http://schemas.microsoft.com/office/drawing/2014/main" val="10002"/>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rgbClr val="CC0066"/>
                          </a:solidFill>
                          <a:latin typeface="+mn-lt"/>
                          <a:ea typeface="+mn-ea"/>
                          <a:cs typeface="+mn-cs"/>
                        </a:rPr>
                        <a:t>I must make my presence felt to gain visibility.</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ea typeface="ＭＳ Ｐゴシック" pitchFamily="34" charset="-128"/>
                        </a:rPr>
                        <a:t>Moment of Impact</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tx1"/>
                          </a:solidFill>
                          <a:effectLst/>
                          <a:latin typeface="+mj-lt"/>
                          <a:ea typeface="ＭＳ Ｐゴシック" pitchFamily="-32" charset="-128"/>
                          <a:cs typeface="+mn-cs"/>
                        </a:rPr>
                        <a:t>Participants identify, using instances from their own lives, what is impact and how they can choose to be impactful. </a:t>
                      </a:r>
                    </a:p>
                  </a:txBody>
                  <a:tcPr/>
                </a:tc>
                <a:tc>
                  <a:txBody>
                    <a:bodyPr/>
                    <a:lstStyle/>
                    <a:p>
                      <a:endParaRPr kumimoji="0" lang="en-US" sz="1200" b="0" i="0" u="none" strike="noStrike" kern="1200" cap="none" normalizeH="0" baseline="0" dirty="0">
                        <a:ln>
                          <a:noFill/>
                        </a:ln>
                        <a:solidFill>
                          <a:schemeClr val="tx1"/>
                        </a:solidFill>
                        <a:effectLst/>
                        <a:latin typeface="+mj-lt"/>
                        <a:ea typeface="ＭＳ Ｐゴシック" pitchFamily="-32" charset="-128"/>
                        <a:cs typeface="+mn-cs"/>
                      </a:endParaRPr>
                    </a:p>
                  </a:txBody>
                  <a:tcPr/>
                </a:tc>
                <a:extLst>
                  <a:ext uri="{0D108BD9-81ED-4DB2-BD59-A6C34878D82A}">
                    <a16:rowId xmlns:a16="http://schemas.microsoft.com/office/drawing/2014/main" val="10003"/>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b="0" kern="1200" dirty="0">
                          <a:solidFill>
                            <a:srgbClr val="7030A0"/>
                          </a:solidFill>
                          <a:latin typeface="+mn-lt"/>
                          <a:ea typeface="Times New Roman" pitchFamily="18" charset="0"/>
                          <a:cs typeface="Arial" pitchFamily="34" charset="0"/>
                        </a:rPr>
                        <a:t>Aware of how my body communicates</a:t>
                      </a:r>
                      <a:r>
                        <a:rPr kumimoji="0" lang="en-US" sz="1200" b="0" i="0" u="none" strike="noStrike" kern="1200" cap="none" normalizeH="0" baseline="0" dirty="0">
                          <a:ln>
                            <a:noFill/>
                          </a:ln>
                          <a:solidFill>
                            <a:schemeClr val="tx1"/>
                          </a:solidFill>
                          <a:effectLst/>
                          <a:latin typeface="+mj-lt"/>
                          <a:ea typeface="ＭＳ Ｐゴシック" pitchFamily="34" charset="-128"/>
                          <a:cs typeface="+mn-cs"/>
                        </a:rPr>
                        <a:t>, </a:t>
                      </a:r>
                      <a:r>
                        <a:rPr lang="en-GB" sz="1200" kern="1200" dirty="0">
                          <a:solidFill>
                            <a:srgbClr val="CC0066"/>
                          </a:solidFill>
                          <a:latin typeface="+mn-lt"/>
                          <a:ea typeface="+mn-ea"/>
                          <a:cs typeface="+mn-cs"/>
                        </a:rPr>
                        <a:t>I must make my presence felt to gain visibility.</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ea typeface="ＭＳ Ｐゴシック" pitchFamily="34" charset="-128"/>
                        </a:rPr>
                        <a:t>Prepared communication</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tx1"/>
                          </a:solidFill>
                          <a:effectLst/>
                          <a:latin typeface="+mj-lt"/>
                          <a:ea typeface="ＭＳ Ｐゴシック" pitchFamily="-32" charset="-128"/>
                          <a:cs typeface="+mn-cs"/>
                        </a:rPr>
                        <a:t> Participants present their 1 minute introductions. They will be asked to come prepared with this before the workshop.</a:t>
                      </a:r>
                    </a:p>
                  </a:txBody>
                  <a:tcPr/>
                </a:tc>
                <a:tc>
                  <a:txBody>
                    <a:bodyPr/>
                    <a:lstStyle/>
                    <a:p>
                      <a:r>
                        <a:rPr kumimoji="0" lang="en-US" sz="1200" b="0" i="0" u="none" strike="noStrike" kern="1200" cap="none" normalizeH="0" baseline="0" dirty="0">
                          <a:ln>
                            <a:noFill/>
                          </a:ln>
                          <a:solidFill>
                            <a:schemeClr val="tx1"/>
                          </a:solidFill>
                          <a:effectLst/>
                          <a:latin typeface="+mj-lt"/>
                          <a:ea typeface="ＭＳ Ｐゴシック" pitchFamily="-32" charset="-128"/>
                          <a:cs typeface="+mn-cs"/>
                        </a:rPr>
                        <a:t>Participant presentations. </a:t>
                      </a:r>
                    </a:p>
                  </a:txBody>
                  <a:tcPr/>
                </a:tc>
                <a:extLst>
                  <a:ext uri="{0D108BD9-81ED-4DB2-BD59-A6C34878D82A}">
                    <a16:rowId xmlns:a16="http://schemas.microsoft.com/office/drawing/2014/main" val="10004"/>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rgbClr val="CC0066"/>
                          </a:solidFill>
                          <a:latin typeface="+mn-lt"/>
                          <a:ea typeface="+mn-ea"/>
                          <a:cs typeface="+mn-cs"/>
                        </a:rPr>
                        <a:t>The way I look and dress can affect someone’s impression of me.</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mj-lt"/>
                          <a:ea typeface="ＭＳ Ｐゴシック" pitchFamily="34" charset="-128"/>
                        </a:rPr>
                        <a:t>Style Audit</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tx1"/>
                          </a:solidFill>
                          <a:effectLst/>
                          <a:latin typeface="+mj-lt"/>
                          <a:ea typeface="ＭＳ Ｐゴシック" pitchFamily="-32" charset="-128"/>
                          <a:cs typeface="+mn-cs"/>
                        </a:rPr>
                        <a:t>Participants are given feedback on their grooming, personal sense of style and how it impacts their interactions with stakeholders.</a:t>
                      </a:r>
                    </a:p>
                  </a:txBody>
                  <a:tcPr/>
                </a:tc>
                <a:tc>
                  <a:txBody>
                    <a:bodyPr/>
                    <a:lstStyle/>
                    <a:p>
                      <a:r>
                        <a:rPr kumimoji="0" lang="en-US" sz="1200" b="0" i="0" u="none" strike="noStrike" kern="1200" cap="none" normalizeH="0" baseline="0" dirty="0">
                          <a:ln>
                            <a:noFill/>
                          </a:ln>
                          <a:solidFill>
                            <a:schemeClr val="tx1"/>
                          </a:solidFill>
                          <a:effectLst/>
                          <a:latin typeface="+mj-lt"/>
                          <a:ea typeface="ＭＳ Ｐゴシック" pitchFamily="-32" charset="-128"/>
                          <a:cs typeface="+mn-cs"/>
                        </a:rPr>
                        <a:t>Facilitator led activity  </a:t>
                      </a:r>
                    </a:p>
                  </a:txBody>
                  <a:tcPr/>
                </a:tc>
                <a:extLst>
                  <a:ext uri="{0D108BD9-81ED-4DB2-BD59-A6C34878D82A}">
                    <a16:rowId xmlns:a16="http://schemas.microsoft.com/office/drawing/2014/main" val="10005"/>
                  </a:ext>
                </a:extLst>
              </a:tr>
              <a:tr h="788371">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rgbClr val="CC0066"/>
                          </a:solidFill>
                          <a:latin typeface="+mn-lt"/>
                          <a:ea typeface="+mn-ea"/>
                          <a:cs typeface="+mn-cs"/>
                        </a:rPr>
                        <a:t>I must have a clear aim before presenting / pitching to my peers, seniors and stakeholders.</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200" u="none" strike="noStrike" cap="none" normalizeH="0" baseline="0" dirty="0">
                          <a:ln>
                            <a:noFill/>
                          </a:ln>
                          <a:effectLst/>
                        </a:rPr>
                        <a:t>AIM</a:t>
                      </a:r>
                      <a:endParaRPr kumimoji="0" lang="en-US" sz="1200" b="0" i="0" u="none" strike="noStrike" cap="none" normalizeH="0" baseline="0" dirty="0">
                        <a:ln>
                          <a:noFill/>
                        </a:ln>
                        <a:solidFill>
                          <a:schemeClr val="accent5">
                            <a:lumMod val="50000"/>
                          </a:schemeClr>
                        </a:solidFill>
                        <a:effectLst/>
                        <a:latin typeface="+mj-lt"/>
                        <a:ea typeface="ＭＳ Ｐゴシック" pitchFamily="34" charset="-128"/>
                      </a:endParaRP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 Clarifying objectives.</a:t>
                      </a:r>
                      <a:r>
                        <a:rPr kumimoji="0" lang="en-IN" sz="1200" u="none" strike="noStrike" kern="1200" cap="none" normalizeH="0" baseline="0" dirty="0">
                          <a:ln>
                            <a:noFill/>
                          </a:ln>
                          <a:effectLst/>
                        </a:rPr>
                        <a:t> </a:t>
                      </a:r>
                      <a:r>
                        <a:rPr kumimoji="0" lang="en-US" sz="1200" u="none" strike="noStrike" kern="1200" cap="none" normalizeH="0" baseline="0" dirty="0">
                          <a:ln>
                            <a:noFill/>
                          </a:ln>
                          <a:effectLst/>
                        </a:rPr>
                        <a:t>What is the purpose of any communication?</a:t>
                      </a:r>
                      <a:r>
                        <a:rPr kumimoji="0" lang="en-IN" sz="1200" u="none" strike="noStrike" kern="1200" cap="none" normalizeH="0" baseline="0" dirty="0">
                          <a:ln>
                            <a:noFill/>
                          </a:ln>
                          <a:effectLst/>
                        </a:rPr>
                        <a:t> </a:t>
                      </a:r>
                      <a:r>
                        <a:rPr kumimoji="0" lang="en-US" sz="1200" u="none" strike="noStrike" kern="1200" cap="none" normalizeH="0" baseline="0" dirty="0">
                          <a:ln>
                            <a:noFill/>
                          </a:ln>
                          <a:effectLst/>
                        </a:rPr>
                        <a:t>What would a positive outcome look like?</a:t>
                      </a:r>
                      <a:endParaRPr kumimoji="0" lang="en-IN" sz="1200" u="none" strike="noStrike" kern="1200" cap="none" normalizeH="0" baseline="0" dirty="0">
                        <a:ln>
                          <a:noFill/>
                        </a:ln>
                        <a:effectLst/>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Working with purpose and performance objectives.</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 Structuring communication for Impact</a:t>
                      </a:r>
                      <a:endPar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tc>
                  <a:txBody>
                    <a:bodyPr/>
                    <a:lstStyle/>
                    <a:p>
                      <a:r>
                        <a:rPr kumimoji="0" lang="en-US" sz="1200" u="none" strike="noStrike" kern="1200" cap="none" normalizeH="0" baseline="0" dirty="0">
                          <a:ln>
                            <a:noFill/>
                          </a:ln>
                          <a:effectLst/>
                        </a:rPr>
                        <a:t>Facilitator led presentation. </a:t>
                      </a:r>
                    </a:p>
                    <a:p>
                      <a:r>
                        <a:rPr kumimoji="0" lang="en-US" sz="1200" u="none" strike="noStrike" kern="1200" cap="none" normalizeH="0" baseline="0" dirty="0">
                          <a:ln>
                            <a:noFill/>
                          </a:ln>
                          <a:effectLst/>
                        </a:rPr>
                        <a:t>Participant exercises.</a:t>
                      </a:r>
                      <a:endPar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extLst>
                  <a:ext uri="{0D108BD9-81ED-4DB2-BD59-A6C34878D82A}">
                    <a16:rowId xmlns:a16="http://schemas.microsoft.com/office/drawing/2014/main" val="10006"/>
                  </a:ext>
                </a:extLst>
              </a:tr>
              <a:tr h="5000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rgbClr val="CC0066"/>
                          </a:solidFill>
                          <a:latin typeface="+mn-lt"/>
                          <a:ea typeface="+mn-ea"/>
                          <a:cs typeface="+mn-cs"/>
                        </a:rPr>
                        <a:t>My body language teaches people how to treat me.</a:t>
                      </a:r>
                    </a:p>
                    <a:p>
                      <a:pPr marL="0" marR="0" lvl="1"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accent5">
                              <a:lumMod val="50000"/>
                            </a:schemeClr>
                          </a:solidFill>
                          <a:latin typeface="+mn-lt"/>
                          <a:ea typeface="Times New Roman" pitchFamily="18" charset="0"/>
                          <a:cs typeface="Arial" pitchFamily="34" charset="0"/>
                        </a:rPr>
                        <a:t>I will be more assertive &amp; hold my own, when dealing with stakeholders – make my presence felt.</a:t>
                      </a:r>
                    </a:p>
                  </a:txBody>
                  <a:tcPr/>
                </a:tc>
                <a:tc>
                  <a:txBody>
                    <a:bodyPr/>
                    <a:lstStyle/>
                    <a:p>
                      <a:r>
                        <a:rPr lang="en-US" sz="1200" dirty="0"/>
                        <a:t>Be Yourself</a:t>
                      </a:r>
                      <a:endParaRPr lang="en-US" sz="1200" dirty="0">
                        <a:solidFill>
                          <a:schemeClr val="accent5">
                            <a:lumMod val="50000"/>
                          </a:schemeClr>
                        </a:solidFill>
                        <a:latin typeface="+mj-lt"/>
                      </a:endParaRP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Physical Self.</a:t>
                      </a:r>
                      <a:r>
                        <a:rPr kumimoji="0" lang="en-IN" sz="1200" u="none" strike="noStrike" kern="1200" cap="none" normalizeH="0" baseline="0" dirty="0">
                          <a:ln>
                            <a:noFill/>
                          </a:ln>
                          <a:effectLst/>
                        </a:rPr>
                        <a:t> - </a:t>
                      </a:r>
                      <a:r>
                        <a:rPr kumimoji="0" lang="en-US" sz="1200" u="none" strike="noStrike" kern="1200" cap="none" normalizeH="0" baseline="0" dirty="0">
                          <a:ln>
                            <a:noFill/>
                          </a:ln>
                          <a:effectLst/>
                        </a:rPr>
                        <a:t>Improving Stature</a:t>
                      </a:r>
                      <a:endParaRPr kumimoji="0" lang="en-IN" sz="1200" u="none" strike="noStrike" kern="1200" cap="none" normalizeH="0" baseline="0" dirty="0">
                        <a:ln>
                          <a:noFill/>
                        </a:ln>
                        <a:effectLst/>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Feeling high status and exhibiting high self esteem.</a:t>
                      </a:r>
                      <a:endParaRPr kumimoji="0" lang="en-IN" sz="1200" u="none" strike="noStrike" kern="1200" cap="none" normalizeH="0" baseline="0" dirty="0">
                        <a:ln>
                          <a:noFill/>
                        </a:ln>
                        <a:effectLst/>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u="none" strike="noStrike" kern="1200" cap="none" normalizeH="0" baseline="0" dirty="0">
                          <a:ln>
                            <a:noFill/>
                          </a:ln>
                          <a:effectLst/>
                        </a:rPr>
                        <a:t>Exhibiting confidence.</a:t>
                      </a:r>
                      <a:endPar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tc>
                  <a:txBody>
                    <a:bodyPr/>
                    <a:lstStyle/>
                    <a:p>
                      <a:r>
                        <a:rPr lang="en-US" sz="1200" dirty="0"/>
                        <a:t>Practical exercise</a:t>
                      </a:r>
                    </a:p>
                    <a:p>
                      <a:r>
                        <a:rPr lang="en-US" sz="1200" dirty="0"/>
                        <a:t>Participant practice</a:t>
                      </a:r>
                      <a:endParaRPr lang="en-US" sz="1200" dirty="0">
                        <a:solidFill>
                          <a:schemeClr val="accent5">
                            <a:lumMod val="50000"/>
                          </a:schemeClr>
                        </a:solidFill>
                        <a:latin typeface="+mj-lt"/>
                      </a:endParaRPr>
                    </a:p>
                  </a:txBody>
                  <a:tcPr/>
                </a:tc>
                <a:extLst>
                  <a:ext uri="{0D108BD9-81ED-4DB2-BD59-A6C34878D82A}">
                    <a16:rowId xmlns:a16="http://schemas.microsoft.com/office/drawing/2014/main" val="10007"/>
                  </a:ext>
                </a:extLst>
              </a:tr>
              <a:tr h="425704">
                <a:tc>
                  <a:txBody>
                    <a:bodyPr/>
                    <a:lstStyle/>
                    <a:p>
                      <a:endParaRPr lang="en-US" sz="1200" dirty="0">
                        <a:solidFill>
                          <a:schemeClr val="accent5">
                            <a:lumMod val="50000"/>
                          </a:schemeClr>
                        </a:solidFill>
                        <a:latin typeface="+mj-lt"/>
                      </a:endParaRPr>
                    </a:p>
                  </a:txBody>
                  <a:tcPr/>
                </a:tc>
                <a:tc>
                  <a:txBody>
                    <a:bodyPr/>
                    <a:lstStyle/>
                    <a:p>
                      <a:r>
                        <a:rPr lang="en-US" sz="1200" dirty="0"/>
                        <a:t>Closing</a:t>
                      </a:r>
                      <a:endParaRPr lang="en-US" sz="1200" dirty="0">
                        <a:solidFill>
                          <a:schemeClr val="accent5">
                            <a:lumMod val="50000"/>
                          </a:schemeClr>
                        </a:solidFill>
                        <a:latin typeface="+mj-lt"/>
                      </a:endParaRPr>
                    </a:p>
                  </a:txBody>
                  <a:tcPr/>
                </a:tc>
                <a:tc>
                  <a:txBody>
                    <a:bodyPr/>
                    <a:lstStyle/>
                    <a:p>
                      <a:pPr marL="88900" indent="-88900">
                        <a:buFont typeface="Arial" pitchFamily="34" charset="0"/>
                        <a:buChar char="•"/>
                      </a:pPr>
                      <a:r>
                        <a:rPr lang="en-US" sz="1200" dirty="0"/>
                        <a:t>Participants finalize what they will START doing, STOP doing &amp; CONTINUE doing.</a:t>
                      </a:r>
                      <a:r>
                        <a:rPr lang="en-US" sz="1200" baseline="0" dirty="0"/>
                        <a:t> </a:t>
                      </a:r>
                    </a:p>
                  </a:txBody>
                  <a:tcPr/>
                </a:tc>
                <a:tc>
                  <a:txBody>
                    <a:bodyPr/>
                    <a:lstStyle/>
                    <a:p>
                      <a:r>
                        <a:rPr lang="en-US" sz="1200" dirty="0"/>
                        <a:t>Action</a:t>
                      </a:r>
                      <a:r>
                        <a:rPr lang="en-US" sz="1200" baseline="0" dirty="0"/>
                        <a:t> planning</a:t>
                      </a:r>
                    </a:p>
                    <a:p>
                      <a:r>
                        <a:rPr lang="en-US" sz="1200" baseline="0" dirty="0"/>
                        <a:t>Completion</a:t>
                      </a:r>
                      <a:endParaRPr lang="en-US" sz="1200" dirty="0">
                        <a:solidFill>
                          <a:schemeClr val="accent5">
                            <a:lumMod val="50000"/>
                          </a:schemeClr>
                        </a:solidFill>
                        <a:latin typeface="+mj-lt"/>
                      </a:endParaRPr>
                    </a:p>
                  </a:txBody>
                  <a:tcPr/>
                </a:tc>
                <a:extLst>
                  <a:ext uri="{0D108BD9-81ED-4DB2-BD59-A6C34878D82A}">
                    <a16:rowId xmlns:a16="http://schemas.microsoft.com/office/drawing/2014/main" val="10008"/>
                  </a:ext>
                </a:extLst>
              </a:tr>
            </a:tbl>
          </a:graphicData>
        </a:graphic>
      </p:graphicFrame>
      <p:sp>
        <p:nvSpPr>
          <p:cNvPr id="6" name="Rectangle 4"/>
          <p:cNvSpPr>
            <a:spLocks noChangeArrowheads="1"/>
          </p:cNvSpPr>
          <p:nvPr/>
        </p:nvSpPr>
        <p:spPr bwMode="auto">
          <a:xfrm>
            <a:off x="1524000" y="9526"/>
            <a:ext cx="8686800" cy="461665"/>
          </a:xfrm>
          <a:prstGeom prst="rect">
            <a:avLst/>
          </a:prstGeom>
          <a:noFill/>
          <a:ln w="9525">
            <a:noFill/>
            <a:miter lim="800000"/>
            <a:headEnd/>
            <a:tailEnd/>
          </a:ln>
        </p:spPr>
        <p:txBody>
          <a:bodyPr wrap="square">
            <a:spAutoFit/>
          </a:bodyPr>
          <a:lstStyle/>
          <a:p>
            <a:pPr>
              <a:defRPr/>
            </a:pPr>
            <a:r>
              <a:rPr lang="en-US" sz="2400" b="1" dirty="0">
                <a:solidFill>
                  <a:schemeClr val="accent3">
                    <a:lumMod val="75000"/>
                  </a:schemeClr>
                </a:solidFill>
                <a:latin typeface="Arial" pitchFamily="34" charset="0"/>
                <a:cs typeface="Arial" pitchFamily="34" charset="0"/>
              </a:rPr>
              <a:t>Executive Presence – Day 1</a:t>
            </a:r>
            <a:endParaRPr lang="en-US" sz="2400" b="1" cap="all" dirty="0">
              <a:solidFill>
                <a:schemeClr val="accent3">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51531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4"/>
          <p:cNvSpPr>
            <a:spLocks noChangeArrowheads="1"/>
          </p:cNvSpPr>
          <p:nvPr/>
        </p:nvSpPr>
        <p:spPr bwMode="auto">
          <a:xfrm>
            <a:off x="1524000" y="9526"/>
            <a:ext cx="8610600" cy="461665"/>
          </a:xfrm>
          <a:prstGeom prst="rect">
            <a:avLst/>
          </a:prstGeom>
          <a:noFill/>
          <a:ln w="9525">
            <a:noFill/>
            <a:miter lim="800000"/>
            <a:headEnd/>
            <a:tailEnd/>
          </a:ln>
        </p:spPr>
        <p:txBody>
          <a:bodyPr wrap="square">
            <a:spAutoFit/>
          </a:bodyPr>
          <a:lstStyle/>
          <a:p>
            <a:pPr>
              <a:defRPr/>
            </a:pPr>
            <a:r>
              <a:rPr lang="en-US" sz="2400" b="1" dirty="0">
                <a:solidFill>
                  <a:schemeClr val="accent3">
                    <a:lumMod val="75000"/>
                  </a:schemeClr>
                </a:solidFill>
                <a:latin typeface="Arial" pitchFamily="34" charset="0"/>
                <a:cs typeface="Arial" pitchFamily="34" charset="0"/>
              </a:rPr>
              <a:t>Executive Presence – Day 2</a:t>
            </a:r>
            <a:endParaRPr lang="en-US" sz="2400" b="1" cap="all" dirty="0">
              <a:solidFill>
                <a:schemeClr val="accent3">
                  <a:lumMod val="75000"/>
                </a:schemeClr>
              </a:solidFill>
              <a:latin typeface="Arial" pitchFamily="34" charset="0"/>
              <a:cs typeface="Arial" pitchFamily="34" charset="0"/>
            </a:endParaRPr>
          </a:p>
        </p:txBody>
      </p:sp>
      <p:graphicFrame>
        <p:nvGraphicFramePr>
          <p:cNvPr id="10" name="Content Placeholder 3"/>
          <p:cNvGraphicFramePr>
            <a:graphicFrameLocks/>
          </p:cNvGraphicFramePr>
          <p:nvPr>
            <p:extLst>
              <p:ext uri="{D42A27DB-BD31-4B8C-83A1-F6EECF244321}">
                <p14:modId xmlns:p14="http://schemas.microsoft.com/office/powerpoint/2010/main" val="3071774418"/>
              </p:ext>
            </p:extLst>
          </p:nvPr>
        </p:nvGraphicFramePr>
        <p:xfrm>
          <a:off x="1524000" y="838572"/>
          <a:ext cx="9144000" cy="5370049"/>
        </p:xfrm>
        <a:graphic>
          <a:graphicData uri="http://schemas.openxmlformats.org/drawingml/2006/table">
            <a:tbl>
              <a:tblPr firstRow="1" bandRow="1">
                <a:tableStyleId>{7DF18680-E054-41AD-8BC1-D1AEF772440D}</a:tableStyleId>
              </a:tblPr>
              <a:tblGrid>
                <a:gridCol w="1586753">
                  <a:extLst>
                    <a:ext uri="{9D8B030D-6E8A-4147-A177-3AD203B41FA5}">
                      <a16:colId xmlns:a16="http://schemas.microsoft.com/office/drawing/2014/main" val="20000"/>
                    </a:ext>
                  </a:extLst>
                </a:gridCol>
                <a:gridCol w="1281952">
                  <a:extLst>
                    <a:ext uri="{9D8B030D-6E8A-4147-A177-3AD203B41FA5}">
                      <a16:colId xmlns:a16="http://schemas.microsoft.com/office/drawing/2014/main" val="20001"/>
                    </a:ext>
                  </a:extLst>
                </a:gridCol>
                <a:gridCol w="4482354">
                  <a:extLst>
                    <a:ext uri="{9D8B030D-6E8A-4147-A177-3AD203B41FA5}">
                      <a16:colId xmlns:a16="http://schemas.microsoft.com/office/drawing/2014/main" val="20002"/>
                    </a:ext>
                  </a:extLst>
                </a:gridCol>
                <a:gridCol w="1792941">
                  <a:extLst>
                    <a:ext uri="{9D8B030D-6E8A-4147-A177-3AD203B41FA5}">
                      <a16:colId xmlns:a16="http://schemas.microsoft.com/office/drawing/2014/main" val="20003"/>
                    </a:ext>
                  </a:extLst>
                </a:gridCol>
              </a:tblGrid>
              <a:tr h="319669">
                <a:tc>
                  <a:txBody>
                    <a:bodyPr/>
                    <a:lstStyle/>
                    <a:p>
                      <a:r>
                        <a:rPr lang="en-US" sz="1100" dirty="0">
                          <a:latin typeface="+mj-lt"/>
                        </a:rPr>
                        <a:t>Objectives</a:t>
                      </a:r>
                    </a:p>
                  </a:txBody>
                  <a:tcPr/>
                </a:tc>
                <a:tc>
                  <a:txBody>
                    <a:bodyPr/>
                    <a:lstStyle/>
                    <a:p>
                      <a:r>
                        <a:rPr lang="en-US" sz="1100" dirty="0"/>
                        <a:t>Session</a:t>
                      </a:r>
                      <a:endParaRPr lang="en-US" sz="1100" dirty="0">
                        <a:latin typeface="+mj-lt"/>
                      </a:endParaRPr>
                    </a:p>
                  </a:txBody>
                  <a:tcPr/>
                </a:tc>
                <a:tc>
                  <a:txBody>
                    <a:bodyPr/>
                    <a:lstStyle/>
                    <a:p>
                      <a:r>
                        <a:rPr lang="en-US" sz="1100" dirty="0"/>
                        <a:t>Session details</a:t>
                      </a:r>
                      <a:endParaRPr lang="en-US" sz="1100" dirty="0">
                        <a:latin typeface="+mj-lt"/>
                      </a:endParaRPr>
                    </a:p>
                  </a:txBody>
                  <a:tcPr/>
                </a:tc>
                <a:tc>
                  <a:txBody>
                    <a:bodyPr/>
                    <a:lstStyle/>
                    <a:p>
                      <a:r>
                        <a:rPr lang="en-US" sz="1100" dirty="0"/>
                        <a:t>Methodology</a:t>
                      </a:r>
                      <a:r>
                        <a:rPr lang="en-US" sz="1100" baseline="0" dirty="0"/>
                        <a:t> </a:t>
                      </a:r>
                      <a:endParaRPr lang="en-US" sz="1100" dirty="0">
                        <a:latin typeface="+mj-lt"/>
                      </a:endParaRPr>
                    </a:p>
                  </a:txBody>
                  <a:tcPr/>
                </a:tc>
                <a:extLst>
                  <a:ext uri="{0D108BD9-81ED-4DB2-BD59-A6C34878D82A}">
                    <a16:rowId xmlns:a16="http://schemas.microsoft.com/office/drawing/2014/main" val="10000"/>
                  </a:ext>
                </a:extLst>
              </a:tr>
              <a:tr h="442331">
                <a:tc>
                  <a:txBody>
                    <a:bodyPr/>
                    <a:lstStyle/>
                    <a:p>
                      <a:endParaRPr lang="en-US" sz="1200" dirty="0">
                        <a:solidFill>
                          <a:schemeClr val="accent5">
                            <a:lumMod val="50000"/>
                          </a:schemeClr>
                        </a:solidFill>
                        <a:latin typeface="+mj-lt"/>
                      </a:endParaRPr>
                    </a:p>
                  </a:txBody>
                  <a:tcPr/>
                </a:tc>
                <a:tc>
                  <a:txBody>
                    <a:bodyPr/>
                    <a:lstStyle/>
                    <a:p>
                      <a:r>
                        <a:rPr lang="en-US" sz="1200" dirty="0">
                          <a:solidFill>
                            <a:schemeClr val="accent5">
                              <a:lumMod val="50000"/>
                            </a:schemeClr>
                          </a:solidFill>
                          <a:latin typeface="+mj-lt"/>
                        </a:rPr>
                        <a:t>Hello! </a:t>
                      </a:r>
                      <a:r>
                        <a:rPr lang="en-US" sz="1200" baseline="0" dirty="0">
                          <a:solidFill>
                            <a:schemeClr val="accent5">
                              <a:lumMod val="50000"/>
                            </a:schemeClr>
                          </a:solidFill>
                          <a:latin typeface="+mj-lt"/>
                        </a:rPr>
                        <a:t> </a:t>
                      </a:r>
                    </a:p>
                    <a:p>
                      <a:r>
                        <a:rPr lang="en-US" sz="1200" baseline="0" dirty="0">
                          <a:solidFill>
                            <a:schemeClr val="accent5">
                              <a:lumMod val="50000"/>
                            </a:schemeClr>
                          </a:solidFill>
                          <a:latin typeface="+mj-lt"/>
                        </a:rPr>
                        <a:t>&amp; Recap</a:t>
                      </a:r>
                      <a:endParaRPr lang="en-US" sz="1200" dirty="0">
                        <a:solidFill>
                          <a:schemeClr val="accent5">
                            <a:lumMod val="50000"/>
                          </a:schemeClr>
                        </a:solidFill>
                        <a:latin typeface="+mj-lt"/>
                      </a:endParaRPr>
                    </a:p>
                  </a:txBody>
                  <a:tcPr/>
                </a:tc>
                <a:tc>
                  <a:txBody>
                    <a:bodyPr/>
                    <a:lstStyle/>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kumimoji="0" lang="en-IN" sz="1200" b="0" i="0" u="none" strike="noStrike" cap="none" normalizeH="0" baseline="0" dirty="0">
                          <a:ln>
                            <a:noFill/>
                          </a:ln>
                          <a:solidFill>
                            <a:schemeClr val="accent5">
                              <a:lumMod val="50000"/>
                            </a:schemeClr>
                          </a:solidFill>
                          <a:effectLst/>
                          <a:latin typeface="+mj-lt"/>
                          <a:ea typeface="ＭＳ Ｐゴシック" pitchFamily="34" charset="-128"/>
                        </a:rPr>
                        <a:t> Recap of Day 1</a:t>
                      </a:r>
                      <a:endParaRPr lang="en-US" sz="1200" dirty="0">
                        <a:solidFill>
                          <a:schemeClr val="accent5">
                            <a:lumMod val="50000"/>
                          </a:schemeClr>
                        </a:solidFill>
                        <a:latin typeface="+mj-lt"/>
                      </a:endParaRPr>
                    </a:p>
                  </a:txBody>
                  <a:tcPr/>
                </a:tc>
                <a:tc>
                  <a:txBody>
                    <a:bodyPr/>
                    <a:lstStyle/>
                    <a:p>
                      <a:endParaRPr lang="en-US" sz="1200" dirty="0">
                        <a:solidFill>
                          <a:schemeClr val="accent5">
                            <a:lumMod val="50000"/>
                          </a:schemeClr>
                        </a:solidFill>
                        <a:latin typeface="+mj-lt"/>
                      </a:endParaRPr>
                    </a:p>
                  </a:txBody>
                  <a:tcPr/>
                </a:tc>
                <a:extLst>
                  <a:ext uri="{0D108BD9-81ED-4DB2-BD59-A6C34878D82A}">
                    <a16:rowId xmlns:a16="http://schemas.microsoft.com/office/drawing/2014/main" val="10001"/>
                  </a:ext>
                </a:extLst>
              </a:tr>
              <a:tr h="834947">
                <a:tc>
                  <a:txBody>
                    <a:bodyPr/>
                    <a:lstStyle/>
                    <a:p>
                      <a:r>
                        <a:rPr lang="en-US" sz="1200" dirty="0">
                          <a:solidFill>
                            <a:schemeClr val="accent5">
                              <a:lumMod val="50000"/>
                            </a:schemeClr>
                          </a:solidFill>
                          <a:latin typeface="+mj-lt"/>
                        </a:rPr>
                        <a:t>I will be genuinely curious when interacting with my peers, seniors &amp; stakeholders to build better and successful working relations.</a:t>
                      </a:r>
                    </a:p>
                  </a:txBody>
                  <a:tcPr/>
                </a:tc>
                <a:tc>
                  <a:txBody>
                    <a:bodyPr/>
                    <a:lstStyle/>
                    <a:p>
                      <a:r>
                        <a:rPr lang="en-US" sz="1200" dirty="0">
                          <a:solidFill>
                            <a:schemeClr val="accent5">
                              <a:lumMod val="50000"/>
                            </a:schemeClr>
                          </a:solidFill>
                          <a:latin typeface="+mj-lt"/>
                        </a:rPr>
                        <a:t>Chemistry</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Attention</a:t>
                      </a:r>
                      <a:r>
                        <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 - </a:t>
                      </a: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Choosing where to focus.</a:t>
                      </a:r>
                      <a:r>
                        <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 </a:t>
                      </a: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Focusing attention on the other person or people.</a:t>
                      </a:r>
                      <a:endPar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Interdependence</a:t>
                      </a:r>
                      <a:r>
                        <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 - </a:t>
                      </a: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Working creatively in partnership and collaboration with others..</a:t>
                      </a:r>
                      <a:endPar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Rapport</a:t>
                      </a:r>
                      <a:r>
                        <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 - </a:t>
                      </a: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Mirroring and developing sensitivity to others, Developing empathy, Understanding the other person.</a:t>
                      </a:r>
                    </a:p>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kumimoji="0" lang="en-US" sz="1200" b="0" i="0" u="none" strike="noStrike" kern="1200" cap="none" normalizeH="0" baseline="0" dirty="0">
                          <a:ln>
                            <a:noFill/>
                          </a:ln>
                          <a:solidFill>
                            <a:schemeClr val="accent5">
                              <a:lumMod val="50000"/>
                            </a:schemeClr>
                          </a:solidFill>
                          <a:effectLst/>
                          <a:latin typeface="+mj-lt"/>
                          <a:ea typeface="ＭＳ Ｐゴシック" pitchFamily="-32" charset="-128"/>
                          <a:cs typeface="+mn-cs"/>
                        </a:rPr>
                        <a:t>Understanding different global cultural nuances</a:t>
                      </a:r>
                      <a:endParaRPr kumimoji="0" lang="en-IN" sz="1200" b="0" i="0" u="none" strike="noStrike" kern="1200" cap="none" normalizeH="0" baseline="0" dirty="0">
                        <a:ln>
                          <a:noFill/>
                        </a:ln>
                        <a:solidFill>
                          <a:schemeClr val="accent5">
                            <a:lumMod val="50000"/>
                          </a:schemeClr>
                        </a:solidFill>
                        <a:effectLst/>
                        <a:latin typeface="+mj-lt"/>
                        <a:ea typeface="ＭＳ Ｐゴシック" pitchFamily="-32" charset="-128"/>
                        <a:cs typeface="+mn-cs"/>
                      </a:endParaRPr>
                    </a:p>
                  </a:txBody>
                  <a:tcPr/>
                </a:tc>
                <a:tc>
                  <a:txBody>
                    <a:bodyPr/>
                    <a:lstStyle/>
                    <a:p>
                      <a:r>
                        <a:rPr lang="en-US" sz="1200" dirty="0">
                          <a:solidFill>
                            <a:schemeClr val="accent5">
                              <a:lumMod val="50000"/>
                            </a:schemeClr>
                          </a:solidFill>
                          <a:latin typeface="+mj-lt"/>
                        </a:rPr>
                        <a:t>Facilitator</a:t>
                      </a:r>
                      <a:r>
                        <a:rPr lang="en-US" sz="1200" baseline="0" dirty="0">
                          <a:solidFill>
                            <a:schemeClr val="accent5">
                              <a:lumMod val="50000"/>
                            </a:schemeClr>
                          </a:solidFill>
                          <a:latin typeface="+mj-lt"/>
                        </a:rPr>
                        <a:t> psychodrama</a:t>
                      </a:r>
                    </a:p>
                    <a:p>
                      <a:r>
                        <a:rPr lang="en-US" sz="1200" baseline="0" dirty="0">
                          <a:solidFill>
                            <a:schemeClr val="accent5">
                              <a:lumMod val="50000"/>
                            </a:schemeClr>
                          </a:solidFill>
                          <a:latin typeface="+mj-lt"/>
                        </a:rPr>
                        <a:t>Participant exercises</a:t>
                      </a:r>
                      <a:endParaRPr lang="en-US" sz="1200" dirty="0">
                        <a:solidFill>
                          <a:schemeClr val="accent5">
                            <a:lumMod val="50000"/>
                          </a:schemeClr>
                        </a:solidFill>
                        <a:latin typeface="+mj-lt"/>
                      </a:endParaRPr>
                    </a:p>
                  </a:txBody>
                  <a:tcPr/>
                </a:tc>
                <a:extLst>
                  <a:ext uri="{0D108BD9-81ED-4DB2-BD59-A6C34878D82A}">
                    <a16:rowId xmlns:a16="http://schemas.microsoft.com/office/drawing/2014/main" val="10002"/>
                  </a:ext>
                </a:extLst>
              </a:tr>
              <a:tr h="879739">
                <a:tc>
                  <a:txBody>
                    <a:bodyPr/>
                    <a:lstStyle/>
                    <a:p>
                      <a:r>
                        <a:rPr lang="en-US" sz="1200" dirty="0">
                          <a:solidFill>
                            <a:schemeClr val="accent5">
                              <a:lumMod val="50000"/>
                            </a:schemeClr>
                          </a:solidFill>
                          <a:latin typeface="+mj-lt"/>
                        </a:rPr>
                        <a:t>I should be able to influence.</a:t>
                      </a:r>
                      <a:r>
                        <a:rPr lang="en-US" sz="1200" baseline="0" dirty="0">
                          <a:solidFill>
                            <a:schemeClr val="accent5">
                              <a:lumMod val="50000"/>
                            </a:schemeClr>
                          </a:solidFill>
                          <a:latin typeface="+mj-lt"/>
                        </a:rPr>
                        <a:t> I will be able to influence the outcome, by clearly expressing my needs.</a:t>
                      </a:r>
                    </a:p>
                  </a:txBody>
                  <a:tcPr/>
                </a:tc>
                <a:tc>
                  <a:txBody>
                    <a:bodyPr/>
                    <a:lstStyle/>
                    <a:p>
                      <a:pPr marL="0" marR="0">
                        <a:spcBef>
                          <a:spcPts val="0"/>
                        </a:spcBef>
                        <a:spcAft>
                          <a:spcPts val="0"/>
                        </a:spcAft>
                      </a:pPr>
                      <a:r>
                        <a:rPr lang="en-GB" sz="1200" b="1" kern="1200" dirty="0">
                          <a:solidFill>
                            <a:srgbClr val="000000"/>
                          </a:solidFill>
                          <a:latin typeface="+mn-lt"/>
                          <a:ea typeface="Times New Roman"/>
                          <a:cs typeface="Calibri"/>
                        </a:rPr>
                        <a:t>Influencing Technique</a:t>
                      </a:r>
                      <a:endParaRPr lang="en-US" sz="1200" dirty="0">
                        <a:latin typeface="+mn-lt"/>
                        <a:ea typeface="Times New Roman"/>
                        <a:cs typeface="Times New Roman"/>
                      </a:endParaRPr>
                    </a:p>
                    <a:p>
                      <a:pPr marL="0" marR="0">
                        <a:spcBef>
                          <a:spcPts val="0"/>
                        </a:spcBef>
                        <a:spcAft>
                          <a:spcPts val="0"/>
                        </a:spcAft>
                      </a:pPr>
                      <a:r>
                        <a:rPr lang="en-GB" sz="1200" b="1" kern="1200" dirty="0">
                          <a:solidFill>
                            <a:srgbClr val="000000"/>
                          </a:solidFill>
                          <a:latin typeface="+mn-lt"/>
                          <a:ea typeface="Times New Roman"/>
                          <a:cs typeface="Calibri"/>
                        </a:rPr>
                        <a:t>Push, pull, Support &amp; Offer (PPSAAO)</a:t>
                      </a:r>
                      <a:endParaRPr lang="en-US" sz="1200" dirty="0">
                        <a:latin typeface="+mn-lt"/>
                        <a:ea typeface="Times New Roman"/>
                        <a:cs typeface="Times New Roman"/>
                      </a:endParaRPr>
                    </a:p>
                  </a:txBody>
                  <a:tcPr marL="15885" marR="15885" marT="1765"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Sharing an Influencing Technique – PPSAAO</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Push – what s the burning issue</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Pull – </a:t>
                      </a:r>
                      <a:r>
                        <a:rPr lang="en-GB" sz="1200" b="1" kern="1200" dirty="0">
                          <a:solidFill>
                            <a:srgbClr val="000000"/>
                          </a:solidFill>
                          <a:latin typeface="+mn-lt"/>
                          <a:ea typeface="Times New Roman"/>
                          <a:cs typeface="Arial"/>
                        </a:rPr>
                        <a:t>what is the vision where you want to take them.</a:t>
                      </a:r>
                      <a:endParaRPr lang="en-IN" sz="1200" b="1" kern="1200" dirty="0">
                        <a:solidFill>
                          <a:srgbClr val="000000"/>
                        </a:solidFill>
                        <a:latin typeface="+mn-lt"/>
                        <a:ea typeface="Times New Roman"/>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Support –what support do I need?</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Anticipate – what he/she might ask</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Answer – proactively answers his concerns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rgbClr val="000000"/>
                          </a:solidFill>
                          <a:latin typeface="+mn-lt"/>
                          <a:ea typeface="Times New Roman"/>
                          <a:cs typeface="Arial"/>
                        </a:rPr>
                        <a:t>Offer – this is what I can offer</a:t>
                      </a:r>
                      <a:endParaRPr lang="en-US" sz="1200" b="1" kern="1200" dirty="0">
                        <a:solidFill>
                          <a:srgbClr val="000000"/>
                        </a:solidFill>
                        <a:latin typeface="+mn-lt"/>
                        <a:ea typeface="Times New Roman"/>
                        <a:cs typeface="Arial"/>
                      </a:endParaRPr>
                    </a:p>
                  </a:txBody>
                  <a:tcPr marL="21180" marR="21180" marT="10590" marB="10590"/>
                </a:tc>
                <a:tc>
                  <a:txBody>
                    <a:bodyPr/>
                    <a:lstStyle/>
                    <a:p>
                      <a:pPr marL="0" marR="0">
                        <a:spcBef>
                          <a:spcPts val="0"/>
                        </a:spcBef>
                        <a:spcAft>
                          <a:spcPts val="0"/>
                        </a:spcAft>
                      </a:pPr>
                      <a:r>
                        <a:rPr lang="en-GB" sz="1200" b="1" kern="1200" dirty="0">
                          <a:solidFill>
                            <a:srgbClr val="000000"/>
                          </a:solidFill>
                          <a:latin typeface="+mn-lt"/>
                          <a:ea typeface="Times New Roman"/>
                          <a:cs typeface="Calibri"/>
                        </a:rPr>
                        <a:t>Model On Influencing</a:t>
                      </a:r>
                      <a:endParaRPr lang="en-US" sz="1200" dirty="0">
                        <a:latin typeface="+mn-lt"/>
                        <a:ea typeface="Times New Roman"/>
                        <a:cs typeface="Times New Roman"/>
                      </a:endParaRPr>
                    </a:p>
                    <a:p>
                      <a:pPr marL="0" marR="0">
                        <a:spcBef>
                          <a:spcPts val="0"/>
                        </a:spcBef>
                        <a:spcAft>
                          <a:spcPts val="0"/>
                        </a:spcAft>
                      </a:pPr>
                      <a:r>
                        <a:rPr lang="en-GB" sz="1200" b="1" kern="1200" dirty="0">
                          <a:solidFill>
                            <a:srgbClr val="000000"/>
                          </a:solidFill>
                          <a:latin typeface="+mn-lt"/>
                          <a:ea typeface="Times New Roman"/>
                          <a:cs typeface="Calibri"/>
                        </a:rPr>
                        <a:t>Having a logical structure on how to present/communicate a business case</a:t>
                      </a:r>
                      <a:r>
                        <a:rPr lang="en-GB" sz="1200" dirty="0">
                          <a:latin typeface="+mn-lt"/>
                          <a:ea typeface="Times New Roman"/>
                          <a:cs typeface="Times New Roman"/>
                        </a:rPr>
                        <a:t>.</a:t>
                      </a:r>
                      <a:endParaRPr lang="en-US" sz="1200" dirty="0">
                        <a:latin typeface="+mn-lt"/>
                        <a:ea typeface="Times New Roman"/>
                        <a:cs typeface="Times New Roman"/>
                      </a:endParaRPr>
                    </a:p>
                    <a:p>
                      <a:pPr marL="0" marR="0">
                        <a:spcBef>
                          <a:spcPts val="0"/>
                        </a:spcBef>
                        <a:spcAft>
                          <a:spcPts val="0"/>
                        </a:spcAft>
                      </a:pPr>
                      <a:r>
                        <a:rPr lang="en-GB" sz="1200" b="1" kern="1200" dirty="0">
                          <a:solidFill>
                            <a:srgbClr val="000000"/>
                          </a:solidFill>
                          <a:latin typeface="+mn-lt"/>
                          <a:ea typeface="Times New Roman"/>
                          <a:cs typeface="Calibri"/>
                        </a:rPr>
                        <a:t>Giving benefit of doubt.</a:t>
                      </a:r>
                      <a:endParaRPr lang="en-US" sz="1200" dirty="0">
                        <a:latin typeface="+mn-lt"/>
                        <a:ea typeface="Times New Roman"/>
                        <a:cs typeface="Times New Roman"/>
                      </a:endParaRPr>
                    </a:p>
                  </a:txBody>
                  <a:tcPr marL="15885" marR="15885" marT="1765" marB="0"/>
                </a:tc>
                <a:extLst>
                  <a:ext uri="{0D108BD9-81ED-4DB2-BD59-A6C34878D82A}">
                    <a16:rowId xmlns:a16="http://schemas.microsoft.com/office/drawing/2014/main" val="10003"/>
                  </a:ext>
                </a:extLst>
              </a:tr>
              <a:tr h="879739">
                <a:tc>
                  <a:txBody>
                    <a:bodyPr/>
                    <a:lstStyle/>
                    <a:p>
                      <a:pPr marL="0" algn="l" defTabSz="914400" rtl="0" eaLnBrk="1" latinLnBrk="0" hangingPunct="1"/>
                      <a:r>
                        <a:rPr lang="en-US" sz="1100" kern="1200" baseline="0" dirty="0">
                          <a:solidFill>
                            <a:srgbClr val="002060"/>
                          </a:solidFill>
                          <a:latin typeface="+mn-lt"/>
                          <a:ea typeface="+mn-ea"/>
                          <a:cs typeface="+mn-cs"/>
                        </a:rPr>
                        <a:t>Participants quickly prepare and 2 minute speech taking a real working scenario where a decision needs to be influenced</a:t>
                      </a:r>
                    </a:p>
                  </a:txBody>
                  <a:tcPr/>
                </a:tc>
                <a:tc>
                  <a:txBody>
                    <a:bodyPr/>
                    <a:lstStyle/>
                    <a:p>
                      <a:pPr marL="0" algn="l" defTabSz="914400" rtl="0" eaLnBrk="1" latinLnBrk="0" hangingPunct="1"/>
                      <a:r>
                        <a:rPr lang="en-IN" sz="1100" kern="1200" baseline="0" dirty="0">
                          <a:solidFill>
                            <a:srgbClr val="002060"/>
                          </a:solidFill>
                          <a:latin typeface="+mn-lt"/>
                          <a:ea typeface="+mn-ea"/>
                          <a:cs typeface="+mn-cs"/>
                        </a:rPr>
                        <a:t>2 minute presentation</a:t>
                      </a:r>
                    </a:p>
                  </a:txBody>
                  <a:tcPr/>
                </a:tc>
                <a:tc>
                  <a:txBody>
                    <a:bodyPr/>
                    <a:lstStyle/>
                    <a:p>
                      <a:pPr marL="0" algn="l" defTabSz="914400" rtl="0" eaLnBrk="1" latinLnBrk="0" hangingPunct="1"/>
                      <a:r>
                        <a:rPr lang="en-GB" sz="1100" kern="1200" baseline="0" dirty="0">
                          <a:solidFill>
                            <a:srgbClr val="002060"/>
                          </a:solidFill>
                          <a:latin typeface="+mn-lt"/>
                          <a:ea typeface="+mn-ea"/>
                          <a:cs typeface="+mn-cs"/>
                        </a:rPr>
                        <a:t>The participants will:</a:t>
                      </a:r>
                    </a:p>
                    <a:p>
                      <a:pPr marL="0" indent="-228600" algn="l" defTabSz="914400" rtl="0" eaLnBrk="1" latinLnBrk="0" hangingPunct="1">
                        <a:buAutoNum type="arabicPeriod"/>
                      </a:pPr>
                      <a:r>
                        <a:rPr lang="en-GB" sz="1100" kern="1200" baseline="0" dirty="0">
                          <a:solidFill>
                            <a:srgbClr val="002060"/>
                          </a:solidFill>
                          <a:latin typeface="+mn-lt"/>
                          <a:ea typeface="+mn-ea"/>
                          <a:cs typeface="+mn-cs"/>
                        </a:rPr>
                        <a:t>Make a 2 min pitch using the PPSAAO model</a:t>
                      </a:r>
                    </a:p>
                    <a:p>
                      <a:pPr marL="0" indent="-228600" algn="l" defTabSz="914400" rtl="0" eaLnBrk="1" latinLnBrk="0" hangingPunct="1">
                        <a:buAutoNum type="arabicPeriod"/>
                      </a:pPr>
                      <a:r>
                        <a:rPr lang="en-GB" sz="1100" kern="1200" baseline="0" dirty="0">
                          <a:solidFill>
                            <a:srgbClr val="002060"/>
                          </a:solidFill>
                          <a:latin typeface="+mn-lt"/>
                          <a:ea typeface="+mn-ea"/>
                          <a:cs typeface="+mn-cs"/>
                        </a:rPr>
                        <a:t>Also present a case using the  same model</a:t>
                      </a:r>
                      <a:endParaRPr lang="en-IN" sz="1100" kern="1200" baseline="0" dirty="0">
                        <a:solidFill>
                          <a:srgbClr val="002060"/>
                        </a:solidFill>
                        <a:latin typeface="+mn-lt"/>
                        <a:ea typeface="+mn-ea"/>
                        <a:cs typeface="+mn-cs"/>
                      </a:endParaRPr>
                    </a:p>
                  </a:txBody>
                  <a:tcPr/>
                </a:tc>
                <a:tc>
                  <a:txBody>
                    <a:bodyPr/>
                    <a:lstStyle/>
                    <a:p>
                      <a:pPr marL="0" marR="0" lvl="3"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kern="1200" baseline="0" dirty="0">
                          <a:solidFill>
                            <a:srgbClr val="002060"/>
                          </a:solidFill>
                          <a:latin typeface="+mn-lt"/>
                          <a:ea typeface="+mn-ea"/>
                          <a:cs typeface="+mn-cs"/>
                        </a:rPr>
                        <a:t>Individual presentations led by participants</a:t>
                      </a:r>
                    </a:p>
                  </a:txBody>
                  <a:tcPr/>
                </a:tc>
                <a:extLst>
                  <a:ext uri="{0D108BD9-81ED-4DB2-BD59-A6C34878D82A}">
                    <a16:rowId xmlns:a16="http://schemas.microsoft.com/office/drawing/2014/main" val="10004"/>
                  </a:ext>
                </a:extLst>
              </a:tr>
              <a:tr h="457376">
                <a:tc>
                  <a:txBody>
                    <a:bodyPr/>
                    <a:lstStyle/>
                    <a:p>
                      <a:endParaRPr lang="en-US" sz="1200" dirty="0">
                        <a:solidFill>
                          <a:schemeClr val="accent5">
                            <a:lumMod val="50000"/>
                          </a:schemeClr>
                        </a:solidFill>
                        <a:latin typeface="+mj-lt"/>
                      </a:endParaRPr>
                    </a:p>
                  </a:txBody>
                  <a:tcPr/>
                </a:tc>
                <a:tc>
                  <a:txBody>
                    <a:bodyPr/>
                    <a:lstStyle/>
                    <a:p>
                      <a:r>
                        <a:rPr lang="en-US" sz="1200" dirty="0">
                          <a:solidFill>
                            <a:schemeClr val="accent5">
                              <a:lumMod val="50000"/>
                            </a:schemeClr>
                          </a:solidFill>
                          <a:latin typeface="+mj-lt"/>
                        </a:rPr>
                        <a:t>Choosing</a:t>
                      </a:r>
                      <a:r>
                        <a:rPr lang="en-US" sz="1200" baseline="0" dirty="0">
                          <a:solidFill>
                            <a:schemeClr val="accent5">
                              <a:lumMod val="50000"/>
                            </a:schemeClr>
                          </a:solidFill>
                          <a:latin typeface="+mj-lt"/>
                        </a:rPr>
                        <a:t> Goals &amp;</a:t>
                      </a:r>
                      <a:r>
                        <a:rPr lang="en-US" sz="1200" dirty="0">
                          <a:solidFill>
                            <a:schemeClr val="accent5">
                              <a:lumMod val="50000"/>
                            </a:schemeClr>
                          </a:solidFill>
                          <a:latin typeface="+mj-lt"/>
                        </a:rPr>
                        <a:t> Closing</a:t>
                      </a:r>
                    </a:p>
                  </a:txBody>
                  <a:tcPr/>
                </a:tc>
                <a:tc>
                  <a:txBody>
                    <a:bodyPr/>
                    <a:lstStyle/>
                    <a:p>
                      <a:pPr marL="88900" indent="-88900">
                        <a:buFont typeface="Arial" pitchFamily="34" charset="0"/>
                        <a:buChar char="•"/>
                      </a:pPr>
                      <a:r>
                        <a:rPr lang="en-US" sz="1200" dirty="0">
                          <a:solidFill>
                            <a:schemeClr val="accent5">
                              <a:lumMod val="50000"/>
                            </a:schemeClr>
                          </a:solidFill>
                          <a:latin typeface="+mj-lt"/>
                        </a:rPr>
                        <a:t>Participants finalize what they will START doing, STOP doing &amp; CONTINUE doing.</a:t>
                      </a:r>
                      <a:r>
                        <a:rPr lang="en-US" sz="1200" baseline="0" dirty="0">
                          <a:solidFill>
                            <a:schemeClr val="accent5">
                              <a:lumMod val="50000"/>
                            </a:schemeClr>
                          </a:solidFill>
                          <a:latin typeface="+mj-lt"/>
                        </a:rPr>
                        <a:t> </a:t>
                      </a:r>
                    </a:p>
                    <a:p>
                      <a:pPr marL="88900" indent="-88900">
                        <a:buFont typeface="Arial" pitchFamily="34" charset="0"/>
                        <a:buChar char="•"/>
                      </a:pPr>
                      <a:r>
                        <a:rPr lang="en-US" sz="1200" baseline="0" dirty="0">
                          <a:solidFill>
                            <a:schemeClr val="accent5">
                              <a:lumMod val="50000"/>
                            </a:schemeClr>
                          </a:solidFill>
                          <a:latin typeface="+mj-lt"/>
                        </a:rPr>
                        <a:t>Finalizing the Goals to work on.</a:t>
                      </a:r>
                    </a:p>
                    <a:p>
                      <a:pPr marL="88900" indent="-88900">
                        <a:buFont typeface="Arial" pitchFamily="34" charset="0"/>
                        <a:buChar char="•"/>
                      </a:pPr>
                      <a:r>
                        <a:rPr lang="en-US" sz="1200" baseline="0" dirty="0">
                          <a:solidFill>
                            <a:schemeClr val="accent5">
                              <a:lumMod val="50000"/>
                            </a:schemeClr>
                          </a:solidFill>
                          <a:latin typeface="+mj-lt"/>
                        </a:rPr>
                        <a:t>Goodbyes</a:t>
                      </a:r>
                      <a:endParaRPr lang="en-US" sz="1200" dirty="0">
                        <a:solidFill>
                          <a:schemeClr val="accent5">
                            <a:lumMod val="50000"/>
                          </a:schemeClr>
                        </a:solidFill>
                        <a:latin typeface="+mj-lt"/>
                      </a:endParaRPr>
                    </a:p>
                  </a:txBody>
                  <a:tcPr/>
                </a:tc>
                <a:tc>
                  <a:txBody>
                    <a:bodyPr/>
                    <a:lstStyle/>
                    <a:p>
                      <a:r>
                        <a:rPr lang="en-US" sz="1200" dirty="0">
                          <a:solidFill>
                            <a:schemeClr val="accent5">
                              <a:lumMod val="50000"/>
                            </a:schemeClr>
                          </a:solidFill>
                          <a:latin typeface="+mj-lt"/>
                        </a:rPr>
                        <a:t>Finalizing goals that</a:t>
                      </a:r>
                      <a:r>
                        <a:rPr lang="en-US" sz="1200" baseline="0" dirty="0">
                          <a:solidFill>
                            <a:schemeClr val="accent5">
                              <a:lumMod val="50000"/>
                            </a:schemeClr>
                          </a:solidFill>
                          <a:latin typeface="+mj-lt"/>
                        </a:rPr>
                        <a:t> each participant would work on.</a:t>
                      </a:r>
                      <a:endParaRPr lang="en-US" sz="1200" dirty="0">
                        <a:solidFill>
                          <a:schemeClr val="accent5">
                            <a:lumMod val="50000"/>
                          </a:schemeClr>
                        </a:solidFill>
                        <a:latin typeface="+mj-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129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admin\Desktop\313.jpg"/>
          <p:cNvPicPr>
            <a:picLocks noChangeAspect="1" noChangeArrowheads="1"/>
          </p:cNvPicPr>
          <p:nvPr/>
        </p:nvPicPr>
        <p:blipFill>
          <a:blip r:embed="rId2" cstate="print"/>
          <a:srcRect/>
          <a:stretch>
            <a:fillRect/>
          </a:stretch>
        </p:blipFill>
        <p:spPr bwMode="auto">
          <a:xfrm>
            <a:off x="1610438" y="1248773"/>
            <a:ext cx="5257800" cy="1965533"/>
          </a:xfrm>
          <a:prstGeom prst="rect">
            <a:avLst/>
          </a:prstGeom>
          <a:ln>
            <a:noFill/>
          </a:ln>
          <a:effectLst>
            <a:softEdge rad="112500"/>
          </a:effectLst>
        </p:spPr>
      </p:pic>
      <p:pic>
        <p:nvPicPr>
          <p:cNvPr id="3" name="Picture 4"/>
          <p:cNvPicPr>
            <a:picLocks noChangeAspect="1" noChangeArrowheads="1"/>
          </p:cNvPicPr>
          <p:nvPr/>
        </p:nvPicPr>
        <p:blipFill>
          <a:blip r:embed="rId3" cstate="print"/>
          <a:srcRect l="34554" t="26042" r="36163" b="51042"/>
          <a:stretch>
            <a:fillRect/>
          </a:stretch>
        </p:blipFill>
        <p:spPr bwMode="auto">
          <a:xfrm>
            <a:off x="6771401" y="1172573"/>
            <a:ext cx="3983037" cy="1752600"/>
          </a:xfrm>
          <a:prstGeom prst="rect">
            <a:avLst/>
          </a:prstGeom>
          <a:noFill/>
          <a:ln w="9525">
            <a:noFill/>
            <a:miter lim="800000"/>
            <a:headEnd/>
            <a:tailEnd/>
          </a:ln>
        </p:spPr>
      </p:pic>
      <p:sp>
        <p:nvSpPr>
          <p:cNvPr id="4" name="TextBox 3"/>
          <p:cNvSpPr txBox="1"/>
          <p:nvPr/>
        </p:nvSpPr>
        <p:spPr>
          <a:xfrm>
            <a:off x="2448638" y="3839573"/>
            <a:ext cx="7696200" cy="2911475"/>
          </a:xfrm>
          <a:prstGeom prst="roundRect">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a:spAutoFit/>
          </a:bodyPr>
          <a:lstStyle/>
          <a:p>
            <a:pPr fontAlgn="auto">
              <a:spcBef>
                <a:spcPts val="0"/>
              </a:spcBef>
              <a:spcAft>
                <a:spcPts val="0"/>
              </a:spcAft>
              <a:defRPr/>
            </a:pPr>
            <a:r>
              <a:rPr lang="en-US" sz="1500" dirty="0" err="1"/>
              <a:t>ProgressIt</a:t>
            </a:r>
            <a:r>
              <a:rPr lang="en-US" sz="1500" dirty="0"/>
              <a:t> ® is a powerful on-line support system that provides follow through after a course, a workshop or learning event. We use this innovative service to:</a:t>
            </a:r>
          </a:p>
          <a:p>
            <a:pPr marL="400050" indent="-400050" fontAlgn="auto">
              <a:spcBef>
                <a:spcPts val="0"/>
              </a:spcBef>
              <a:spcAft>
                <a:spcPts val="0"/>
              </a:spcAft>
              <a:buFont typeface="+mj-lt"/>
              <a:buAutoNum type="romanUcPeriod"/>
              <a:defRPr/>
            </a:pPr>
            <a:r>
              <a:rPr lang="en-US" sz="1500" dirty="0"/>
              <a:t>Help participants reach their self selected </a:t>
            </a:r>
            <a:r>
              <a:rPr lang="en-US" sz="1500" dirty="0" err="1"/>
              <a:t>behavioural</a:t>
            </a:r>
            <a:r>
              <a:rPr lang="en-US" sz="1500" dirty="0"/>
              <a:t> goals</a:t>
            </a:r>
          </a:p>
          <a:p>
            <a:pPr marL="400050" indent="-400050" fontAlgn="auto">
              <a:spcBef>
                <a:spcPts val="0"/>
              </a:spcBef>
              <a:spcAft>
                <a:spcPts val="0"/>
              </a:spcAft>
              <a:buFont typeface="+mj-lt"/>
              <a:buAutoNum type="romanUcPeriod"/>
              <a:defRPr/>
            </a:pPr>
            <a:r>
              <a:rPr lang="en-US" sz="1500" dirty="0"/>
              <a:t>Show line managers what their colleagues have learned and report on the business results from their new learning</a:t>
            </a:r>
          </a:p>
          <a:p>
            <a:pPr marL="400050" indent="-400050" fontAlgn="auto">
              <a:spcBef>
                <a:spcPts val="0"/>
              </a:spcBef>
              <a:spcAft>
                <a:spcPts val="0"/>
              </a:spcAft>
              <a:buFont typeface="+mj-lt"/>
              <a:buAutoNum type="romanUcPeriod"/>
              <a:defRPr/>
            </a:pPr>
            <a:r>
              <a:rPr lang="en-US" sz="1500" dirty="0"/>
              <a:t>Enable Human Resources departments to offer evidence of specific business gains stemming from a particular learning experience.</a:t>
            </a:r>
          </a:p>
          <a:p>
            <a:pPr marL="400050" indent="-400050" fontAlgn="auto">
              <a:spcBef>
                <a:spcPts val="0"/>
              </a:spcBef>
              <a:spcAft>
                <a:spcPts val="0"/>
              </a:spcAft>
              <a:buFont typeface="+mj-lt"/>
              <a:buAutoNum type="romanUcPeriod"/>
              <a:defRPr/>
            </a:pPr>
            <a:r>
              <a:rPr lang="en-US" sz="1500" dirty="0"/>
              <a:t>Assign supporters to these participants who will give feedback for a period of nine weeks.</a:t>
            </a:r>
          </a:p>
          <a:p>
            <a:pPr fontAlgn="auto">
              <a:spcBef>
                <a:spcPts val="0"/>
              </a:spcBef>
              <a:spcAft>
                <a:spcPts val="0"/>
              </a:spcAft>
              <a:defRPr/>
            </a:pPr>
            <a:r>
              <a:rPr lang="en-US" sz="1500" dirty="0" err="1"/>
              <a:t>ProgressIt</a:t>
            </a:r>
            <a:r>
              <a:rPr lang="en-US" sz="1500" dirty="0"/>
              <a:t> ® tackles these with a nine-week support service and a report at the end summarizing progress.</a:t>
            </a:r>
          </a:p>
        </p:txBody>
      </p:sp>
      <p:sp>
        <p:nvSpPr>
          <p:cNvPr id="5" name="Rectangle 4"/>
          <p:cNvSpPr>
            <a:spLocks noChangeArrowheads="1"/>
          </p:cNvSpPr>
          <p:nvPr/>
        </p:nvSpPr>
        <p:spPr bwMode="auto">
          <a:xfrm>
            <a:off x="141474" y="135516"/>
            <a:ext cx="10174310" cy="569387"/>
          </a:xfrm>
          <a:prstGeom prst="rect">
            <a:avLst/>
          </a:prstGeom>
          <a:noFill/>
          <a:ln w="9525">
            <a:noFill/>
            <a:miter lim="800000"/>
            <a:headEnd/>
            <a:tailEnd/>
          </a:ln>
          <a:effectLst/>
        </p:spPr>
        <p:txBody>
          <a:bodyPr anchor="ctr"/>
          <a:lstStyle/>
          <a:p>
            <a:r>
              <a:rPr lang="en-US" sz="3100" b="1" dirty="0" err="1">
                <a:solidFill>
                  <a:schemeClr val="tx2"/>
                </a:solidFill>
              </a:rPr>
              <a:t>ProgressIT</a:t>
            </a:r>
            <a:r>
              <a:rPr lang="en-US" sz="3100" b="1" dirty="0">
                <a:solidFill>
                  <a:schemeClr val="tx2"/>
                </a:solidFill>
              </a:rPr>
              <a:t>: Online goal tracking </a:t>
            </a:r>
          </a:p>
        </p:txBody>
      </p:sp>
      <p:pic>
        <p:nvPicPr>
          <p:cNvPr id="6" name="Picture 5" descr="dddd"/>
          <p:cNvPicPr/>
          <p:nvPr/>
        </p:nvPicPr>
        <p:blipFill rotWithShape="1">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l="25704" t="61716" r="44762" b="8846"/>
          <a:stretch/>
        </p:blipFill>
        <p:spPr bwMode="auto">
          <a:xfrm>
            <a:off x="10744879" y="117412"/>
            <a:ext cx="1320547" cy="1215555"/>
          </a:xfrm>
          <a:prstGeom prst="ellipse">
            <a:avLst/>
          </a:prstGeom>
          <a:noFill/>
          <a:ln>
            <a:noFill/>
          </a:ln>
          <a:extLst>
            <a:ext uri="{53640926-AAD7-44D8-BBD7-CCE9431645EC}">
              <a14:shadowObscured xmlns:a14="http://schemas.microsoft.com/office/drawing/2010/main"/>
            </a:ext>
          </a:extLst>
        </p:spPr>
      </p:pic>
      <p:sp>
        <p:nvSpPr>
          <p:cNvPr id="7" name="Rounded Rectangle 6"/>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Tree>
    <p:extLst>
      <p:ext uri="{BB962C8B-B14F-4D97-AF65-F5344CB8AC3E}">
        <p14:creationId xmlns:p14="http://schemas.microsoft.com/office/powerpoint/2010/main" val="337332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847544" y="1296140"/>
            <a:ext cx="1875352" cy="1911084"/>
          </a:xfrm>
          <a:prstGeom prst="rect">
            <a:avLst/>
          </a:prstGeom>
        </p:spPr>
      </p:pic>
      <p:sp>
        <p:nvSpPr>
          <p:cNvPr id="3" name="TextBox 2"/>
          <p:cNvSpPr txBox="1"/>
          <p:nvPr/>
        </p:nvSpPr>
        <p:spPr>
          <a:xfrm>
            <a:off x="666366" y="3970708"/>
            <a:ext cx="10088070" cy="2320910"/>
          </a:xfrm>
          <a:prstGeom prst="roundRect">
            <a:avLst/>
          </a:prstGeom>
          <a:ln>
            <a:solidFill>
              <a:schemeClr val="bg2">
                <a:lumMod val="50000"/>
              </a:schemeClr>
            </a:solidFill>
          </a:ln>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pPr marL="285750" indent="-285750">
              <a:buFont typeface="Arial" panose="020B0604020202020204" pitchFamily="34" charset="0"/>
              <a:buChar char="•"/>
            </a:pPr>
            <a:r>
              <a:rPr lang="en-US" sz="1800" dirty="0"/>
              <a:t>45 minute call</a:t>
            </a:r>
          </a:p>
          <a:p>
            <a:pPr marL="285750" indent="-285750">
              <a:buFont typeface="Arial" panose="020B0604020202020204" pitchFamily="34" charset="0"/>
              <a:buChar char="•"/>
            </a:pPr>
            <a:r>
              <a:rPr lang="en-US" sz="1800" dirty="0"/>
              <a:t>Understanding from the participants, the challenges and issues faced by them</a:t>
            </a:r>
          </a:p>
          <a:p>
            <a:pPr marL="285750" indent="-285750">
              <a:buFont typeface="Arial" panose="020B0604020202020204" pitchFamily="34" charset="0"/>
              <a:buChar char="•"/>
            </a:pPr>
            <a:r>
              <a:rPr lang="en-US" sz="1800" dirty="0"/>
              <a:t>Review the progress on the goals entered in the system and the way forward</a:t>
            </a:r>
          </a:p>
          <a:p>
            <a:pPr marL="285750" indent="-285750">
              <a:buFont typeface="Arial" panose="020B0604020202020204" pitchFamily="34" charset="0"/>
              <a:buChar char="•"/>
            </a:pPr>
            <a:endParaRPr lang="en-US" sz="1800" dirty="0"/>
          </a:p>
          <a:p>
            <a:r>
              <a:rPr lang="en-GB" sz="1800" dirty="0"/>
              <a:t>This call will allow the coach &amp; the leader to delve deeper into the area of development and as the sessions progress they will be better suited to practise the learning and revisit what worked &amp; what could be better . </a:t>
            </a:r>
            <a:endParaRPr lang="en-US" sz="1800" dirty="0">
              <a:solidFill>
                <a:schemeClr val="accent6">
                  <a:lumMod val="50000"/>
                </a:schemeClr>
              </a:solidFill>
              <a:ea typeface="Times New Roman" pitchFamily="18" charset="0"/>
              <a:cs typeface="Arial" pitchFamily="34" charset="0"/>
            </a:endParaRPr>
          </a:p>
        </p:txBody>
      </p:sp>
      <p:sp>
        <p:nvSpPr>
          <p:cNvPr id="4" name="Rectangle 3"/>
          <p:cNvSpPr>
            <a:spLocks noChangeArrowheads="1"/>
          </p:cNvSpPr>
          <p:nvPr/>
        </p:nvSpPr>
        <p:spPr bwMode="auto">
          <a:xfrm>
            <a:off x="107233" y="-1"/>
            <a:ext cx="4751370" cy="87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3100" b="1" dirty="0">
                <a:solidFill>
                  <a:schemeClr val="tx2"/>
                </a:solidFill>
                <a:latin typeface="+mn-lt"/>
                <a:ea typeface="+mj-ea"/>
                <a:cs typeface="+mj-cs"/>
              </a:rPr>
              <a:t>One on One Coaching Call</a:t>
            </a:r>
          </a:p>
        </p:txBody>
      </p:sp>
      <p:pic>
        <p:nvPicPr>
          <p:cNvPr id="5" name="Picture 4" descr="dddd"/>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l="25704" t="61716" r="44762" b="8846"/>
          <a:stretch/>
        </p:blipFill>
        <p:spPr bwMode="auto">
          <a:xfrm>
            <a:off x="10744879" y="117412"/>
            <a:ext cx="1320547" cy="1215555"/>
          </a:xfrm>
          <a:prstGeom prst="ellipse">
            <a:avLst/>
          </a:prstGeom>
          <a:noFill/>
          <a:ln>
            <a:noFill/>
          </a:ln>
          <a:extLst>
            <a:ext uri="{53640926-AAD7-44D8-BBD7-CCE9431645EC}">
              <a14:shadowObscured xmlns:a14="http://schemas.microsoft.com/office/drawing/2010/main"/>
            </a:ext>
          </a:extLst>
        </p:spPr>
      </p:pic>
      <p:sp>
        <p:nvSpPr>
          <p:cNvPr id="6" name="Rounded Rectangle 5"/>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Tree>
    <p:extLst>
      <p:ext uri="{BB962C8B-B14F-4D97-AF65-F5344CB8AC3E}">
        <p14:creationId xmlns:p14="http://schemas.microsoft.com/office/powerpoint/2010/main" val="317017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928" y="177421"/>
            <a:ext cx="6707981" cy="569387"/>
          </a:xfrm>
          <a:prstGeom prst="rect">
            <a:avLst/>
          </a:prstGeom>
          <a:noFill/>
          <a:ln w="9525">
            <a:noFill/>
            <a:miter lim="800000"/>
            <a:headEnd/>
            <a:tailEnd/>
          </a:ln>
          <a:effectLst/>
        </p:spPr>
        <p:txBody>
          <a:bodyPr anchor="ctr"/>
          <a:lstStyle/>
          <a:p>
            <a:r>
              <a:rPr lang="en-US" sz="3100" b="1" dirty="0">
                <a:solidFill>
                  <a:schemeClr val="tx2"/>
                </a:solidFill>
              </a:rPr>
              <a:t>Implementation Day</a:t>
            </a:r>
            <a:endParaRPr lang="en-IN" sz="3100" b="1" dirty="0">
              <a:solidFill>
                <a:schemeClr val="tx2"/>
              </a:solidFill>
            </a:endParaRPr>
          </a:p>
        </p:txBody>
      </p:sp>
      <p:pic>
        <p:nvPicPr>
          <p:cNvPr id="5" name="Picture 4" descr="dddd"/>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l="25704" t="61716" r="44762" b="8846"/>
          <a:stretch/>
        </p:blipFill>
        <p:spPr bwMode="auto">
          <a:xfrm>
            <a:off x="10744879" y="253890"/>
            <a:ext cx="1320547" cy="1215555"/>
          </a:xfrm>
          <a:prstGeom prst="ellipse">
            <a:avLst/>
          </a:prstGeom>
          <a:noFill/>
          <a:ln>
            <a:noFill/>
          </a:ln>
          <a:extLst>
            <a:ext uri="{53640926-AAD7-44D8-BBD7-CCE9431645EC}">
              <a14:shadowObscured xmlns:a14="http://schemas.microsoft.com/office/drawing/2010/main"/>
            </a:ext>
          </a:extLst>
        </p:spPr>
      </p:pic>
      <p:sp>
        <p:nvSpPr>
          <p:cNvPr id="6" name="Rounded Rectangle 5"/>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graphicFrame>
        <p:nvGraphicFramePr>
          <p:cNvPr id="7" name="Content Placeholder 3"/>
          <p:cNvGraphicFramePr>
            <a:graphicFrameLocks/>
          </p:cNvGraphicFramePr>
          <p:nvPr>
            <p:extLst>
              <p:ext uri="{D42A27DB-BD31-4B8C-83A1-F6EECF244321}">
                <p14:modId xmlns:p14="http://schemas.microsoft.com/office/powerpoint/2010/main" val="2430694422"/>
              </p:ext>
            </p:extLst>
          </p:nvPr>
        </p:nvGraphicFramePr>
        <p:xfrm>
          <a:off x="1494019" y="765171"/>
          <a:ext cx="9144001" cy="6092829"/>
        </p:xfrm>
        <a:graphic>
          <a:graphicData uri="http://schemas.openxmlformats.org/drawingml/2006/table">
            <a:tbl>
              <a:tblPr firstRow="1" bandRow="1">
                <a:tableStyleId>{5C22544A-7EE6-4342-B048-85BDC9FD1C3A}</a:tableStyleId>
              </a:tblPr>
              <a:tblGrid>
                <a:gridCol w="19812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175340">
                  <a:extLst>
                    <a:ext uri="{9D8B030D-6E8A-4147-A177-3AD203B41FA5}">
                      <a16:colId xmlns:a16="http://schemas.microsoft.com/office/drawing/2014/main" val="20002"/>
                    </a:ext>
                  </a:extLst>
                </a:gridCol>
                <a:gridCol w="1844460">
                  <a:extLst>
                    <a:ext uri="{9D8B030D-6E8A-4147-A177-3AD203B41FA5}">
                      <a16:colId xmlns:a16="http://schemas.microsoft.com/office/drawing/2014/main" val="20003"/>
                    </a:ext>
                  </a:extLst>
                </a:gridCol>
              </a:tblGrid>
              <a:tr h="323832">
                <a:tc>
                  <a:txBody>
                    <a:bodyPr/>
                    <a:lstStyle/>
                    <a:p>
                      <a:r>
                        <a:rPr lang="en-US" sz="1400" dirty="0">
                          <a:latin typeface="+mj-lt"/>
                        </a:rPr>
                        <a:t>Objectives</a:t>
                      </a:r>
                    </a:p>
                  </a:txBody>
                  <a:tcPr/>
                </a:tc>
                <a:tc>
                  <a:txBody>
                    <a:bodyPr/>
                    <a:lstStyle/>
                    <a:p>
                      <a:r>
                        <a:rPr lang="en-US" sz="1400" dirty="0"/>
                        <a:t>Session</a:t>
                      </a:r>
                      <a:endParaRPr lang="en-US" sz="1400" dirty="0">
                        <a:latin typeface="+mj-lt"/>
                      </a:endParaRPr>
                    </a:p>
                  </a:txBody>
                  <a:tcPr/>
                </a:tc>
                <a:tc>
                  <a:txBody>
                    <a:bodyPr/>
                    <a:lstStyle/>
                    <a:p>
                      <a:r>
                        <a:rPr lang="en-US" sz="1400" dirty="0"/>
                        <a:t>Session details</a:t>
                      </a:r>
                      <a:endParaRPr lang="en-US" sz="1400" dirty="0">
                        <a:latin typeface="+mj-lt"/>
                      </a:endParaRPr>
                    </a:p>
                  </a:txBody>
                  <a:tcPr/>
                </a:tc>
                <a:tc>
                  <a:txBody>
                    <a:bodyPr/>
                    <a:lstStyle/>
                    <a:p>
                      <a:r>
                        <a:rPr lang="en-US" sz="1400" dirty="0"/>
                        <a:t>Methodology</a:t>
                      </a:r>
                      <a:r>
                        <a:rPr lang="en-US" sz="1400" baseline="0" dirty="0"/>
                        <a:t> </a:t>
                      </a:r>
                      <a:endParaRPr lang="en-US" sz="1400" dirty="0">
                        <a:latin typeface="+mj-lt"/>
                      </a:endParaRPr>
                    </a:p>
                  </a:txBody>
                  <a:tcPr/>
                </a:tc>
                <a:extLst>
                  <a:ext uri="{0D108BD9-81ED-4DB2-BD59-A6C34878D82A}">
                    <a16:rowId xmlns:a16="http://schemas.microsoft.com/office/drawing/2014/main" val="10000"/>
                  </a:ext>
                </a:extLst>
              </a:tr>
              <a:tr h="411848">
                <a:tc>
                  <a:txBody>
                    <a:bodyPr/>
                    <a:lstStyle/>
                    <a:p>
                      <a:r>
                        <a:rPr lang="en-US" sz="1200" kern="1200" dirty="0">
                          <a:solidFill>
                            <a:schemeClr val="dk1"/>
                          </a:solidFill>
                          <a:latin typeface="+mn-lt"/>
                          <a:ea typeface="+mn-ea"/>
                          <a:cs typeface="+mn-cs"/>
                        </a:rPr>
                        <a:t>Getting acquainted with the facilitator</a:t>
                      </a:r>
                    </a:p>
                  </a:txBody>
                  <a:tcPr/>
                </a:tc>
                <a:tc>
                  <a:txBody>
                    <a:bodyPr/>
                    <a:lstStyle/>
                    <a:p>
                      <a:r>
                        <a:rPr lang="en-US" sz="1200" kern="1200" dirty="0">
                          <a:solidFill>
                            <a:schemeClr val="dk1"/>
                          </a:solidFill>
                          <a:latin typeface="+mn-lt"/>
                          <a:ea typeface="+mn-ea"/>
                          <a:cs typeface="+mn-cs"/>
                        </a:rPr>
                        <a:t>Warm up and introduction</a:t>
                      </a:r>
                    </a:p>
                  </a:txBody>
                  <a:tcPr/>
                </a:tc>
                <a:tc>
                  <a:txBody>
                    <a:bodyPr/>
                    <a:lstStyle/>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lang="en-GB" sz="1200" kern="1200" dirty="0">
                          <a:solidFill>
                            <a:schemeClr val="dk1"/>
                          </a:solidFill>
                          <a:latin typeface="+mn-lt"/>
                          <a:ea typeface="+mn-ea"/>
                          <a:cs typeface="+mn-cs"/>
                        </a:rPr>
                        <a:t>Welcome and context setting</a:t>
                      </a:r>
                      <a:endParaRPr lang="en-US" sz="1200" kern="1200" dirty="0">
                        <a:solidFill>
                          <a:schemeClr val="dk1"/>
                        </a:solidFill>
                        <a:latin typeface="+mn-lt"/>
                        <a:ea typeface="+mn-ea"/>
                        <a:cs typeface="+mn-cs"/>
                      </a:endParaRPr>
                    </a:p>
                    <a:p>
                      <a:pPr marL="88900" marR="0" lvl="0" indent="-88900" algn="l" defTabSz="914400" rtl="0" eaLnBrk="1" fontAlgn="base" latinLnBrk="0" hangingPunct="1">
                        <a:lnSpc>
                          <a:spcPct val="100000"/>
                        </a:lnSpc>
                        <a:spcBef>
                          <a:spcPct val="0"/>
                        </a:spcBef>
                        <a:spcAft>
                          <a:spcPct val="0"/>
                        </a:spcAft>
                        <a:buClrTx/>
                        <a:buSzTx/>
                        <a:buFont typeface="Arial" pitchFamily="34" charset="0"/>
                        <a:buChar char="•"/>
                        <a:tabLst/>
                      </a:pPr>
                      <a:r>
                        <a:rPr lang="en-US" sz="1200" kern="1200" dirty="0">
                          <a:solidFill>
                            <a:schemeClr val="dk1"/>
                          </a:solidFill>
                          <a:latin typeface="+mn-lt"/>
                          <a:ea typeface="+mn-ea"/>
                          <a:cs typeface="+mn-cs"/>
                        </a:rPr>
                        <a:t>Maynardleigh &amp; participant Introductions</a:t>
                      </a:r>
                    </a:p>
                  </a:txBody>
                  <a:tcPr/>
                </a:tc>
                <a:tc>
                  <a:txBody>
                    <a:bodyPr/>
                    <a:lstStyle/>
                    <a:p>
                      <a:r>
                        <a:rPr lang="en-US" sz="1200" kern="1200" dirty="0">
                          <a:solidFill>
                            <a:schemeClr val="dk1"/>
                          </a:solidFill>
                          <a:latin typeface="+mn-lt"/>
                          <a:ea typeface="+mn-ea"/>
                          <a:cs typeface="+mn-cs"/>
                        </a:rPr>
                        <a:t>Theatrical warm ups</a:t>
                      </a:r>
                    </a:p>
                    <a:p>
                      <a:r>
                        <a:rPr lang="en-US" sz="1200" kern="1200" dirty="0">
                          <a:solidFill>
                            <a:schemeClr val="dk1"/>
                          </a:solidFill>
                          <a:latin typeface="+mn-lt"/>
                          <a:ea typeface="+mn-ea"/>
                          <a:cs typeface="+mn-cs"/>
                        </a:rPr>
                        <a:t>Experiential Context setting</a:t>
                      </a:r>
                    </a:p>
                  </a:txBody>
                  <a:tcPr/>
                </a:tc>
                <a:extLst>
                  <a:ext uri="{0D108BD9-81ED-4DB2-BD59-A6C34878D82A}">
                    <a16:rowId xmlns:a16="http://schemas.microsoft.com/office/drawing/2014/main" val="10001"/>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chemeClr val="dk1"/>
                          </a:solidFill>
                          <a:latin typeface="+mn-lt"/>
                          <a:ea typeface="+mn-ea"/>
                          <a:cs typeface="+mn-cs"/>
                        </a:rPr>
                        <a:t>Sharing learnings from the last workshop</a:t>
                      </a:r>
                    </a:p>
                    <a:p>
                      <a:pPr marL="0" marR="0" lvl="0" indent="0" algn="l" defTabSz="914400" rtl="0" eaLnBrk="1" fontAlgn="base" latinLnBrk="0" hangingPunct="1">
                        <a:lnSpc>
                          <a:spcPct val="90000"/>
                        </a:lnSpc>
                        <a:spcBef>
                          <a:spcPct val="0"/>
                        </a:spcBef>
                        <a:spcAft>
                          <a:spcPct val="0"/>
                        </a:spcAft>
                        <a:buClrTx/>
                        <a:buSzTx/>
                        <a:buFontTx/>
                        <a:buNone/>
                        <a:tabLst/>
                      </a:pPr>
                      <a:endParaRPr lang="en-US" sz="1200" kern="1200" dirty="0">
                        <a:solidFill>
                          <a:schemeClr val="dk1"/>
                        </a:solidFill>
                        <a:latin typeface="+mn-lt"/>
                        <a:ea typeface="+mn-ea"/>
                        <a:cs typeface="+mn-cs"/>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Revisiting learnings</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What you remember from “Impact and influence” workshop. Participants share what worked for them and celebrate. Best Practice Sharing</a:t>
                      </a:r>
                    </a:p>
                  </a:txBody>
                  <a:tcPr/>
                </a:tc>
                <a:tc>
                  <a:txBody>
                    <a:bodyPr/>
                    <a:lstStyle/>
                    <a:p>
                      <a:r>
                        <a:rPr lang="en-US" sz="1200" kern="1200" dirty="0">
                          <a:solidFill>
                            <a:schemeClr val="dk1"/>
                          </a:solidFill>
                          <a:latin typeface="+mn-lt"/>
                          <a:ea typeface="+mn-ea"/>
                          <a:cs typeface="+mn-cs"/>
                        </a:rPr>
                        <a:t>Participant presentation</a:t>
                      </a:r>
                    </a:p>
                  </a:txBody>
                  <a:tcPr/>
                </a:tc>
                <a:extLst>
                  <a:ext uri="{0D108BD9-81ED-4DB2-BD59-A6C34878D82A}">
                    <a16:rowId xmlns:a16="http://schemas.microsoft.com/office/drawing/2014/main" val="10002"/>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chemeClr val="dk1"/>
                          </a:solidFill>
                          <a:latin typeface="+mn-lt"/>
                          <a:ea typeface="+mn-ea"/>
                          <a:cs typeface="+mn-cs"/>
                        </a:rPr>
                        <a:t>What are the challenges faced while applying the learnings</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Exploring challenges</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lang="en-US" sz="1200" kern="1200" dirty="0">
                          <a:solidFill>
                            <a:schemeClr val="dk1"/>
                          </a:solidFill>
                          <a:latin typeface="+mn-lt"/>
                          <a:ea typeface="+mn-ea"/>
                          <a:cs typeface="+mn-cs"/>
                        </a:rPr>
                        <a:t>Participants share their current challenges while creating an impact and influencing their stakeholders with examples. They write it down and put it in a fish bowl.</a:t>
                      </a:r>
                    </a:p>
                  </a:txBody>
                  <a:tcPr/>
                </a:tc>
                <a:tc>
                  <a:txBody>
                    <a:bodyPr/>
                    <a:lstStyle/>
                    <a:p>
                      <a:r>
                        <a:rPr lang="en-US" sz="1200" kern="1200" dirty="0">
                          <a:solidFill>
                            <a:schemeClr val="dk1"/>
                          </a:solidFill>
                          <a:latin typeface="+mn-lt"/>
                          <a:ea typeface="+mn-ea"/>
                          <a:cs typeface="+mn-cs"/>
                        </a:rPr>
                        <a:t>Participant led</a:t>
                      </a:r>
                    </a:p>
                  </a:txBody>
                  <a:tcPr/>
                </a:tc>
                <a:extLst>
                  <a:ext uri="{0D108BD9-81ED-4DB2-BD59-A6C34878D82A}">
                    <a16:rowId xmlns:a16="http://schemas.microsoft.com/office/drawing/2014/main" val="10003"/>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200" kern="1200" dirty="0">
                          <a:solidFill>
                            <a:schemeClr val="dk1"/>
                          </a:solidFill>
                          <a:latin typeface="+mn-lt"/>
                          <a:ea typeface="+mn-ea"/>
                          <a:cs typeface="+mn-cs"/>
                        </a:rPr>
                        <a:t>Understanding how the scenes play out in a real scenario</a:t>
                      </a:r>
                      <a:endParaRPr lang="en-GB" sz="1200" kern="1200" dirty="0">
                        <a:solidFill>
                          <a:schemeClr val="dk1"/>
                        </a:solidFill>
                        <a:latin typeface="+mn-lt"/>
                        <a:ea typeface="+mn-ea"/>
                        <a:cs typeface="+mn-cs"/>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200" kern="1200" dirty="0">
                          <a:solidFill>
                            <a:schemeClr val="dk1"/>
                          </a:solidFill>
                          <a:latin typeface="+mn-lt"/>
                          <a:ea typeface="+mn-ea"/>
                          <a:cs typeface="+mn-cs"/>
                        </a:rPr>
                        <a:t>Role plays </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Facilitator takes out one of the scenarios, reads it out to the entire batch and asks for volunteers to come and enact that scenario. (Facilitator can choose to disclose/or not disclose whose scenario is it, taking a buy in from the batch).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latin typeface="+mn-lt"/>
                          <a:ea typeface="+mn-ea"/>
                          <a:cs typeface="+mn-cs"/>
                        </a:rPr>
                        <a:t>Play &amp; Pause –audience is interacting/giving suggestions.</a:t>
                      </a: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chemeClr val="dk1"/>
                          </a:solidFill>
                          <a:latin typeface="+mn-lt"/>
                          <a:ea typeface="+mn-ea"/>
                          <a:cs typeface="+mn-cs"/>
                        </a:rPr>
                        <a:t>A tool to make your pitch impactful</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SPIN Model Introduction</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lang="en-US" sz="1200" kern="1200" dirty="0">
                          <a:solidFill>
                            <a:schemeClr val="dk1"/>
                          </a:solidFill>
                          <a:latin typeface="+mn-lt"/>
                          <a:ea typeface="+mn-ea"/>
                          <a:cs typeface="+mn-cs"/>
                        </a:rPr>
                        <a:t>Get to know the situation, problem, implication and need to provide the Solution. Having consultative approach.</a:t>
                      </a:r>
                      <a:endParaRPr lang="en-IN" sz="1200" kern="1200" dirty="0">
                        <a:solidFill>
                          <a:schemeClr val="dk1"/>
                        </a:solidFill>
                        <a:latin typeface="+mn-lt"/>
                        <a:ea typeface="+mn-ea"/>
                        <a:cs typeface="+mn-cs"/>
                      </a:endParaRPr>
                    </a:p>
                  </a:txBody>
                  <a:tcPr/>
                </a:tc>
                <a:tc>
                  <a:txBody>
                    <a:bodyPr/>
                    <a:lstStyle/>
                    <a:p>
                      <a:r>
                        <a:rPr lang="en-US" sz="1200" kern="1200" dirty="0">
                          <a:solidFill>
                            <a:schemeClr val="dk1"/>
                          </a:solidFill>
                          <a:latin typeface="+mn-lt"/>
                          <a:ea typeface="+mn-ea"/>
                          <a:cs typeface="+mn-cs"/>
                        </a:rPr>
                        <a:t>Participants presentation</a:t>
                      </a:r>
                    </a:p>
                  </a:txBody>
                  <a:tcPr/>
                </a:tc>
                <a:extLst>
                  <a:ext uri="{0D108BD9-81ED-4DB2-BD59-A6C34878D82A}">
                    <a16:rowId xmlns:a16="http://schemas.microsoft.com/office/drawing/2014/main" val="10005"/>
                  </a:ext>
                </a:extLst>
              </a:tr>
              <a:tr h="788371">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200" kern="1200" dirty="0">
                          <a:solidFill>
                            <a:schemeClr val="dk1"/>
                          </a:solidFill>
                          <a:latin typeface="+mn-lt"/>
                          <a:ea typeface="+mn-ea"/>
                          <a:cs typeface="+mn-cs"/>
                        </a:rPr>
                        <a:t>Understanding how the scenes play out in a real scenario</a:t>
                      </a:r>
                      <a:r>
                        <a:rPr lang="en-GB" sz="1200" kern="1200" dirty="0">
                          <a:solidFill>
                            <a:schemeClr val="dk1"/>
                          </a:solidFill>
                          <a:latin typeface="+mn-lt"/>
                          <a:ea typeface="+mn-ea"/>
                          <a:cs typeface="+mn-cs"/>
                        </a:rPr>
                        <a:t>.</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Role Plays continued…</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Facilitator  picks up some more scenarios one by one from the fish bowl.</a:t>
                      </a:r>
                    </a:p>
                  </a:txBody>
                  <a:tcPr/>
                </a:tc>
                <a:tc>
                  <a:txBody>
                    <a:bodyPr/>
                    <a:lstStyle/>
                    <a:p>
                      <a:r>
                        <a:rPr lang="en-US" sz="1200" kern="1200" dirty="0">
                          <a:solidFill>
                            <a:schemeClr val="dk1"/>
                          </a:solidFill>
                          <a:latin typeface="+mn-lt"/>
                          <a:ea typeface="+mn-ea"/>
                          <a:cs typeface="+mn-cs"/>
                        </a:rPr>
                        <a:t>Psycho Drama Role Plays</a:t>
                      </a:r>
                    </a:p>
                    <a:p>
                      <a:r>
                        <a:rPr lang="en-US" sz="1200" kern="1200" dirty="0">
                          <a:solidFill>
                            <a:schemeClr val="dk1"/>
                          </a:solidFill>
                          <a:latin typeface="+mn-lt"/>
                          <a:ea typeface="+mn-ea"/>
                          <a:cs typeface="+mn-cs"/>
                        </a:rPr>
                        <a:t>Interactive Theatre</a:t>
                      </a:r>
                    </a:p>
                  </a:txBody>
                  <a:tcPr/>
                </a:tc>
                <a:extLst>
                  <a:ext uri="{0D108BD9-81ED-4DB2-BD59-A6C34878D82A}">
                    <a16:rowId xmlns:a16="http://schemas.microsoft.com/office/drawing/2014/main" val="10006"/>
                  </a:ext>
                </a:extLst>
              </a:tr>
              <a:tr h="5000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dk1"/>
                          </a:solidFill>
                          <a:latin typeface="+mn-lt"/>
                          <a:ea typeface="+mn-ea"/>
                          <a:cs typeface="+mn-cs"/>
                        </a:rPr>
                        <a:t>How do we create an impact on the phone</a:t>
                      </a:r>
                    </a:p>
                  </a:txBody>
                  <a:tcPr/>
                </a:tc>
                <a:tc>
                  <a:txBody>
                    <a:bodyPr/>
                    <a:lstStyle/>
                    <a:p>
                      <a:r>
                        <a:rPr lang="en-US" sz="1200" kern="1200" dirty="0">
                          <a:solidFill>
                            <a:schemeClr val="dk1"/>
                          </a:solidFill>
                          <a:latin typeface="+mn-lt"/>
                          <a:ea typeface="+mn-ea"/>
                          <a:cs typeface="+mn-cs"/>
                        </a:rPr>
                        <a:t>Sharing a tool</a:t>
                      </a:r>
                    </a:p>
                  </a:txBody>
                  <a:tcPr/>
                </a:tc>
                <a:tc>
                  <a:txBody>
                    <a:bodyPr/>
                    <a:lstStyle/>
                    <a:p>
                      <a:pPr marL="88900" marR="0" lvl="0" indent="-88900" algn="l" defTabSz="914400" rtl="0" eaLnBrk="1" fontAlgn="base" latinLnBrk="0" hangingPunct="1">
                        <a:lnSpc>
                          <a:spcPct val="90000"/>
                        </a:lnSpc>
                        <a:spcBef>
                          <a:spcPct val="0"/>
                        </a:spcBef>
                        <a:spcAft>
                          <a:spcPct val="0"/>
                        </a:spcAft>
                        <a:buClrTx/>
                        <a:buSzTx/>
                        <a:buFont typeface="Arial" pitchFamily="34" charset="0"/>
                        <a:buChar char="•"/>
                        <a:tabLst/>
                      </a:pPr>
                      <a:r>
                        <a:rPr lang="en-US" sz="1200" kern="1200" dirty="0">
                          <a:solidFill>
                            <a:schemeClr val="dk1"/>
                          </a:solidFill>
                          <a:latin typeface="+mn-lt"/>
                          <a:ea typeface="+mn-ea"/>
                          <a:cs typeface="+mn-cs"/>
                        </a:rPr>
                        <a:t>Participants learn a tool on how to make impact on the phone</a:t>
                      </a:r>
                      <a:endParaRPr lang="en-IN" sz="1200" kern="1200" dirty="0">
                        <a:solidFill>
                          <a:schemeClr val="dk1"/>
                        </a:solidFill>
                        <a:latin typeface="+mn-lt"/>
                        <a:ea typeface="+mn-ea"/>
                        <a:cs typeface="+mn-cs"/>
                      </a:endParaRPr>
                    </a:p>
                  </a:txBody>
                  <a:tcPr/>
                </a:tc>
                <a:tc>
                  <a:txBody>
                    <a:bodyPr/>
                    <a:lstStyle/>
                    <a:p>
                      <a:r>
                        <a:rPr lang="en-US" sz="1200" kern="1200" dirty="0">
                          <a:solidFill>
                            <a:schemeClr val="dk1"/>
                          </a:solidFill>
                          <a:latin typeface="+mn-lt"/>
                          <a:ea typeface="+mn-ea"/>
                          <a:cs typeface="+mn-cs"/>
                        </a:rPr>
                        <a:t>Facilitator led</a:t>
                      </a:r>
                    </a:p>
                  </a:txBody>
                  <a:tcPr/>
                </a:tc>
                <a:extLst>
                  <a:ext uri="{0D108BD9-81ED-4DB2-BD59-A6C34878D82A}">
                    <a16:rowId xmlns:a16="http://schemas.microsoft.com/office/drawing/2014/main" val="10007"/>
                  </a:ext>
                </a:extLst>
              </a:tr>
              <a:tr h="425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Understanding how the scenes play out in a real scenario</a:t>
                      </a:r>
                      <a:r>
                        <a:rPr lang="en-GB"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200" kern="1200" dirty="0">
                          <a:solidFill>
                            <a:schemeClr val="dk1"/>
                          </a:solidFill>
                          <a:latin typeface="+mn-lt"/>
                          <a:ea typeface="+mn-ea"/>
                          <a:cs typeface="+mn-cs"/>
                        </a:rPr>
                        <a:t>Role plays continued….</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Facilitator  picks up some more scenarios one by one from the fish bowl.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Two Chair Technique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It is a psychodrama technique of being in the other person’s shoe and looking at the situation from a different perspective.</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8784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p:cNvGraphicFramePr>
          <p:nvPr>
            <p:extLst>
              <p:ext uri="{D42A27DB-BD31-4B8C-83A1-F6EECF244321}">
                <p14:modId xmlns:p14="http://schemas.microsoft.com/office/powerpoint/2010/main" val="2693616002"/>
              </p:ext>
            </p:extLst>
          </p:nvPr>
        </p:nvGraphicFramePr>
        <p:xfrm>
          <a:off x="1553980" y="1034994"/>
          <a:ext cx="9144001" cy="2134344"/>
        </p:xfrm>
        <a:graphic>
          <a:graphicData uri="http://schemas.openxmlformats.org/drawingml/2006/table">
            <a:tbl>
              <a:tblPr firstRow="1" bandRow="1">
                <a:tableStyleId>{5C22544A-7EE6-4342-B048-85BDC9FD1C3A}</a:tableStyleId>
              </a:tblPr>
              <a:tblGrid>
                <a:gridCol w="19812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175340">
                  <a:extLst>
                    <a:ext uri="{9D8B030D-6E8A-4147-A177-3AD203B41FA5}">
                      <a16:colId xmlns:a16="http://schemas.microsoft.com/office/drawing/2014/main" val="20002"/>
                    </a:ext>
                  </a:extLst>
                </a:gridCol>
                <a:gridCol w="1844460">
                  <a:extLst>
                    <a:ext uri="{9D8B030D-6E8A-4147-A177-3AD203B41FA5}">
                      <a16:colId xmlns:a16="http://schemas.microsoft.com/office/drawing/2014/main" val="20003"/>
                    </a:ext>
                  </a:extLst>
                </a:gridCol>
              </a:tblGrid>
              <a:tr h="323832">
                <a:tc>
                  <a:txBody>
                    <a:bodyPr/>
                    <a:lstStyle/>
                    <a:p>
                      <a:r>
                        <a:rPr lang="en-US" sz="1400" dirty="0">
                          <a:latin typeface="+mj-lt"/>
                        </a:rPr>
                        <a:t>Objectives</a:t>
                      </a:r>
                    </a:p>
                  </a:txBody>
                  <a:tcPr/>
                </a:tc>
                <a:tc>
                  <a:txBody>
                    <a:bodyPr/>
                    <a:lstStyle/>
                    <a:p>
                      <a:r>
                        <a:rPr lang="en-US" sz="1400" dirty="0"/>
                        <a:t>Session</a:t>
                      </a:r>
                      <a:endParaRPr lang="en-US" sz="1400" dirty="0">
                        <a:latin typeface="+mj-lt"/>
                      </a:endParaRPr>
                    </a:p>
                  </a:txBody>
                  <a:tcPr/>
                </a:tc>
                <a:tc>
                  <a:txBody>
                    <a:bodyPr/>
                    <a:lstStyle/>
                    <a:p>
                      <a:r>
                        <a:rPr lang="en-US" sz="1400" dirty="0"/>
                        <a:t>Session details</a:t>
                      </a:r>
                      <a:endParaRPr lang="en-US" sz="1400" dirty="0">
                        <a:latin typeface="+mj-lt"/>
                      </a:endParaRPr>
                    </a:p>
                  </a:txBody>
                  <a:tcPr/>
                </a:tc>
                <a:tc>
                  <a:txBody>
                    <a:bodyPr/>
                    <a:lstStyle/>
                    <a:p>
                      <a:r>
                        <a:rPr lang="en-US" sz="1400" dirty="0"/>
                        <a:t>Methodology</a:t>
                      </a:r>
                      <a:r>
                        <a:rPr lang="en-US" sz="1400" baseline="0" dirty="0"/>
                        <a:t> </a:t>
                      </a:r>
                      <a:endParaRPr lang="en-US" sz="1400" dirty="0">
                        <a:latin typeface="+mj-lt"/>
                      </a:endParaRPr>
                    </a:p>
                  </a:txBody>
                  <a:tcPr/>
                </a:tc>
                <a:extLst>
                  <a:ext uri="{0D108BD9-81ED-4DB2-BD59-A6C34878D82A}">
                    <a16:rowId xmlns:a16="http://schemas.microsoft.com/office/drawing/2014/main" val="10000"/>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chemeClr val="dk1"/>
                          </a:solidFill>
                          <a:latin typeface="+mn-lt"/>
                          <a:ea typeface="+mn-ea"/>
                          <a:cs typeface="+mn-cs"/>
                        </a:rPr>
                        <a:t>Q &amp; A round. Sharing of tools with  the participants where they face challenges</a:t>
                      </a:r>
                    </a:p>
                    <a:p>
                      <a:pPr marL="0" marR="0" lvl="0" indent="0" algn="l" defTabSz="914400" rtl="0" eaLnBrk="1" fontAlgn="base" latinLnBrk="0" hangingPunct="1">
                        <a:lnSpc>
                          <a:spcPct val="90000"/>
                        </a:lnSpc>
                        <a:spcBef>
                          <a:spcPct val="0"/>
                        </a:spcBef>
                        <a:spcAft>
                          <a:spcPct val="0"/>
                        </a:spcAft>
                        <a:buClrTx/>
                        <a:buSzTx/>
                        <a:buFontTx/>
                        <a:buNone/>
                        <a:tabLst/>
                      </a:pPr>
                      <a:endParaRPr lang="en-US" sz="1200" kern="1200" dirty="0">
                        <a:solidFill>
                          <a:schemeClr val="dk1"/>
                        </a:solidFill>
                        <a:latin typeface="+mn-lt"/>
                        <a:ea typeface="+mn-ea"/>
                        <a:cs typeface="+mn-cs"/>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Q &amp; A </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Participants ask questions to the facilitator </a:t>
                      </a:r>
                    </a:p>
                  </a:txBody>
                  <a:tcPr/>
                </a:tc>
                <a:tc>
                  <a:txBody>
                    <a:bodyPr/>
                    <a:lstStyle/>
                    <a:p>
                      <a:r>
                        <a:rPr lang="en-US" sz="1200" kern="1200" dirty="0">
                          <a:solidFill>
                            <a:schemeClr val="dk1"/>
                          </a:solidFill>
                          <a:latin typeface="+mn-lt"/>
                          <a:ea typeface="+mn-ea"/>
                          <a:cs typeface="+mn-cs"/>
                        </a:rPr>
                        <a:t>Facilitator led discussion and practice</a:t>
                      </a:r>
                    </a:p>
                  </a:txBody>
                  <a:tcPr/>
                </a:tc>
                <a:extLst>
                  <a:ext uri="{0D108BD9-81ED-4DB2-BD59-A6C34878D82A}">
                    <a16:rowId xmlns:a16="http://schemas.microsoft.com/office/drawing/2014/main" val="10002"/>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lang="en-GB" sz="1200" kern="1200" dirty="0">
                        <a:solidFill>
                          <a:schemeClr val="dk1"/>
                        </a:solidFill>
                        <a:latin typeface="+mn-lt"/>
                        <a:ea typeface="+mn-ea"/>
                        <a:cs typeface="+mn-cs"/>
                      </a:endParaRP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lang="en-US" sz="1200" kern="1200" dirty="0">
                          <a:solidFill>
                            <a:schemeClr val="dk1"/>
                          </a:solidFill>
                          <a:latin typeface="+mn-lt"/>
                          <a:ea typeface="+mn-ea"/>
                          <a:cs typeface="+mn-cs"/>
                        </a:rPr>
                        <a:t>Final Presentations</a:t>
                      </a:r>
                    </a:p>
                  </a:txBody>
                  <a:tcPr/>
                </a:tc>
                <a:tc>
                  <a:txBody>
                    <a:bodyPr/>
                    <a:lstStyle/>
                    <a:p>
                      <a:pPr marL="0" marR="0" lvl="0" indent="0" algn="l" defTabSz="914400" rtl="0" eaLnBrk="1" fontAlgn="base" latinLnBrk="0" hangingPunct="1">
                        <a:lnSpc>
                          <a:spcPct val="90000"/>
                        </a:lnSpc>
                        <a:spcBef>
                          <a:spcPct val="0"/>
                        </a:spcBef>
                        <a:spcAft>
                          <a:spcPct val="0"/>
                        </a:spcAft>
                        <a:buClrTx/>
                        <a:buSzTx/>
                        <a:buFont typeface="Arial" pitchFamily="34" charset="0"/>
                        <a:buNone/>
                        <a:tabLst/>
                        <a:defRPr/>
                      </a:pPr>
                      <a:r>
                        <a:rPr lang="en-US" altLang="en-US" sz="1200" kern="1200" dirty="0">
                          <a:solidFill>
                            <a:schemeClr val="dk1"/>
                          </a:solidFill>
                          <a:latin typeface="+mn-lt"/>
                          <a:ea typeface="+mn-ea"/>
                          <a:cs typeface="+mn-cs"/>
                        </a:rPr>
                        <a:t>Participants prepare a pitch - using SPINS ( Situation, Problem, Implication, Need and Solution) OR PPSAAO ( Push, Pull, Support, Anticipate, Answer and Offer).</a:t>
                      </a:r>
                    </a:p>
                  </a:txBody>
                  <a:tcPr/>
                </a:tc>
                <a:tc>
                  <a:txBody>
                    <a:bodyPr/>
                    <a:lstStyle/>
                    <a:p>
                      <a:r>
                        <a:rPr lang="en-US" sz="1200" kern="1200" dirty="0">
                          <a:solidFill>
                            <a:schemeClr val="dk1"/>
                          </a:solidFill>
                          <a:latin typeface="+mn-lt"/>
                          <a:ea typeface="+mn-ea"/>
                          <a:cs typeface="+mn-cs"/>
                        </a:rPr>
                        <a:t>Facilitator led presentation. </a:t>
                      </a:r>
                    </a:p>
                    <a:p>
                      <a:r>
                        <a:rPr lang="en-US" sz="1200" kern="1200" dirty="0">
                          <a:solidFill>
                            <a:schemeClr val="dk1"/>
                          </a:solidFill>
                          <a:latin typeface="+mn-lt"/>
                          <a:ea typeface="+mn-ea"/>
                          <a:cs typeface="+mn-cs"/>
                        </a:rPr>
                        <a:t>Participant exercises.</a:t>
                      </a:r>
                    </a:p>
                  </a:txBody>
                  <a:tcPr/>
                </a:tc>
                <a:extLst>
                  <a:ext uri="{0D108BD9-81ED-4DB2-BD59-A6C34878D82A}">
                    <a16:rowId xmlns:a16="http://schemas.microsoft.com/office/drawing/2014/main" val="10003"/>
                  </a:ext>
                </a:extLst>
              </a:tr>
              <a:tr h="411848">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kern="1200" dirty="0">
                          <a:solidFill>
                            <a:schemeClr val="dk1"/>
                          </a:solidFill>
                          <a:latin typeface="+mn-lt"/>
                          <a:ea typeface="+mn-ea"/>
                          <a:cs typeface="+mn-cs"/>
                        </a:rPr>
                        <a:t>Closure </a:t>
                      </a:r>
                    </a:p>
                  </a:txBody>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200" kern="1200" dirty="0">
                          <a:solidFill>
                            <a:schemeClr val="dk1"/>
                          </a:solidFill>
                          <a:latin typeface="+mn-lt"/>
                          <a:ea typeface="+mn-ea"/>
                          <a:cs typeface="+mn-cs"/>
                        </a:rPr>
                        <a:t>Action Planning</a:t>
                      </a:r>
                    </a:p>
                  </a:txBody>
                  <a:tcPr/>
                </a:tc>
                <a:tc>
                  <a:txBody>
                    <a:bodyPr/>
                    <a:lstStyle/>
                    <a:p>
                      <a:pPr marL="0" marR="0" lvl="0" indent="-285750" algn="l" defTabSz="914400" rtl="0" eaLnBrk="1" fontAlgn="base" latinLnBrk="0" hangingPunct="1">
                        <a:lnSpc>
                          <a:spcPct val="100000"/>
                        </a:lnSpc>
                        <a:spcBef>
                          <a:spcPct val="0"/>
                        </a:spcBef>
                        <a:spcAft>
                          <a:spcPct val="0"/>
                        </a:spcAft>
                        <a:buClrTx/>
                        <a:buSzTx/>
                        <a:buFont typeface="Arial" pitchFamily="34" charset="0"/>
                        <a:buNone/>
                        <a:tabLst/>
                        <a:defRPr/>
                      </a:pPr>
                      <a:r>
                        <a:rPr lang="en-US" sz="1200" kern="1200" dirty="0">
                          <a:solidFill>
                            <a:schemeClr val="dk1"/>
                          </a:solidFill>
                          <a:latin typeface="+mn-lt"/>
                          <a:ea typeface="+mn-ea"/>
                          <a:cs typeface="+mn-cs"/>
                        </a:rPr>
                        <a:t>Participants fill the stop start and continue sheet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131928" y="177421"/>
            <a:ext cx="6707981" cy="569387"/>
          </a:xfrm>
          <a:prstGeom prst="rect">
            <a:avLst/>
          </a:prstGeom>
          <a:noFill/>
          <a:ln w="9525">
            <a:noFill/>
            <a:miter lim="800000"/>
            <a:headEnd/>
            <a:tailEnd/>
          </a:ln>
          <a:effectLst/>
        </p:spPr>
        <p:txBody>
          <a:bodyPr anchor="ctr"/>
          <a:lstStyle/>
          <a:p>
            <a:r>
              <a:rPr lang="en-US" sz="3100" b="1" dirty="0">
                <a:solidFill>
                  <a:schemeClr val="tx2"/>
                </a:solidFill>
              </a:rPr>
              <a:t>Implementation Day</a:t>
            </a:r>
            <a:endParaRPr lang="en-IN" sz="3100" b="1" dirty="0">
              <a:solidFill>
                <a:schemeClr val="tx2"/>
              </a:solidFill>
            </a:endParaRPr>
          </a:p>
        </p:txBody>
      </p:sp>
    </p:spTree>
    <p:extLst>
      <p:ext uri="{BB962C8B-B14F-4D97-AF65-F5344CB8AC3E}">
        <p14:creationId xmlns:p14="http://schemas.microsoft.com/office/powerpoint/2010/main" val="254837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775139" y="5308242"/>
            <a:ext cx="8686800" cy="708025"/>
          </a:xfrm>
          <a:prstGeom prst="rect">
            <a:avLst/>
          </a:prstGeom>
          <a:solidFill>
            <a:schemeClr val="bg1"/>
          </a:solidFill>
          <a:ln w="9525">
            <a:solidFill>
              <a:schemeClr val="tx1"/>
            </a:solidFill>
            <a:miter lim="800000"/>
            <a:headEnd/>
            <a:tailEnd/>
          </a:ln>
          <a:effectLst>
            <a:outerShdw blurRad="63500" dist="38100" dir="2700000" algn="tl" rotWithShape="0">
              <a:srgbClr val="000000">
                <a:alpha val="39999"/>
              </a:srgbClr>
            </a:outerShdw>
          </a:effectLst>
        </p:spPr>
        <p:txBody>
          <a:bodyPr>
            <a:spAutoFit/>
          </a:bodyPr>
          <a:lstStyle/>
          <a:p>
            <a:pPr fontAlgn="auto">
              <a:spcBef>
                <a:spcPts val="0"/>
              </a:spcBef>
              <a:spcAft>
                <a:spcPts val="0"/>
              </a:spcAft>
              <a:defRPr/>
            </a:pPr>
            <a:r>
              <a:rPr lang="en-US" sz="2000" dirty="0">
                <a:latin typeface="+mn-lt"/>
                <a:ea typeface="+mn-ea"/>
              </a:rPr>
              <a:t>A one to one meeting with </a:t>
            </a:r>
            <a:r>
              <a:rPr lang="en-US" sz="2000" dirty="0"/>
              <a:t>leader and L&amp;D partner</a:t>
            </a:r>
            <a:r>
              <a:rPr lang="en-US" sz="2000" dirty="0">
                <a:latin typeface="+mn-lt"/>
                <a:ea typeface="+mn-ea"/>
              </a:rPr>
              <a:t> to review the journey </a:t>
            </a:r>
            <a:r>
              <a:rPr lang="en-US" sz="2000" dirty="0"/>
              <a:t>and </a:t>
            </a:r>
            <a:r>
              <a:rPr lang="en-US" sz="2000" dirty="0">
                <a:latin typeface="+mn-lt"/>
                <a:ea typeface="+mn-ea"/>
              </a:rPr>
              <a:t>devise the next intervention for the same audience</a:t>
            </a:r>
            <a:r>
              <a:rPr lang="en-US" sz="2000" b="1" dirty="0">
                <a:latin typeface="+mn-lt"/>
                <a:ea typeface="+mn-ea"/>
              </a:rPr>
              <a:t>.</a:t>
            </a:r>
            <a:endParaRPr lang="en-US" sz="2000" dirty="0">
              <a:latin typeface="+mn-lt"/>
              <a:ea typeface="+mn-ea"/>
            </a:endParaRPr>
          </a:p>
        </p:txBody>
      </p:sp>
      <p:sp>
        <p:nvSpPr>
          <p:cNvPr id="6" name="Rectangle 4"/>
          <p:cNvSpPr>
            <a:spLocks noChangeArrowheads="1"/>
          </p:cNvSpPr>
          <p:nvPr/>
        </p:nvSpPr>
        <p:spPr bwMode="auto">
          <a:xfrm>
            <a:off x="141474" y="135516"/>
            <a:ext cx="10174310" cy="569387"/>
          </a:xfrm>
          <a:prstGeom prst="rect">
            <a:avLst/>
          </a:prstGeom>
          <a:noFill/>
          <a:ln w="9525">
            <a:noFill/>
            <a:miter lim="800000"/>
            <a:headEnd/>
            <a:tailEnd/>
          </a:ln>
          <a:effectLst/>
        </p:spPr>
        <p:txBody>
          <a:bodyPr anchor="ctr"/>
          <a:lstStyle/>
          <a:p>
            <a:r>
              <a:rPr lang="en-US" sz="3100" b="1" dirty="0">
                <a:solidFill>
                  <a:schemeClr val="tx2"/>
                </a:solidFill>
              </a:rPr>
              <a:t>Discovery meeting</a:t>
            </a:r>
          </a:p>
        </p:txBody>
      </p:sp>
      <p:pic>
        <p:nvPicPr>
          <p:cNvPr id="7" name="Picture 2" descr="::docs n images:process-diagram.jpg"/>
          <p:cNvPicPr>
            <a:picLocks noChangeAspect="1" noChangeArrowheads="1"/>
          </p:cNvPicPr>
          <p:nvPr/>
        </p:nvPicPr>
        <p:blipFill rotWithShape="1">
          <a:blip r:embed="rId2" cstate="print">
            <a:clrChange>
              <a:clrFrom>
                <a:srgbClr val="FFFFFF"/>
              </a:clrFrom>
              <a:clrTo>
                <a:srgbClr val="FFFFFF">
                  <a:alpha val="0"/>
                </a:srgbClr>
              </a:clrTo>
            </a:clrChange>
          </a:blip>
          <a:srcRect l="1994" t="34875" r="64912" b="35029"/>
          <a:stretch/>
        </p:blipFill>
        <p:spPr bwMode="auto">
          <a:xfrm>
            <a:off x="10263644" y="192335"/>
            <a:ext cx="1565294" cy="1397150"/>
          </a:xfrm>
          <a:prstGeom prst="ellipse">
            <a:avLst/>
          </a:prstGeom>
          <a:noFill/>
          <a:ln w="9525">
            <a:noFill/>
            <a:miter lim="800000"/>
            <a:headEnd/>
            <a:tailEnd/>
          </a:ln>
        </p:spPr>
      </p:pic>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a:t>
            </a:r>
          </a:p>
        </p:txBody>
      </p:sp>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0089" y="892250"/>
            <a:ext cx="4240330" cy="3829548"/>
          </a:xfrm>
          <a:prstGeom prst="rect">
            <a:avLst/>
          </a:prstGeom>
        </p:spPr>
      </p:pic>
    </p:spTree>
    <p:extLst>
      <p:ext uri="{BB962C8B-B14F-4D97-AF65-F5344CB8AC3E}">
        <p14:creationId xmlns:p14="http://schemas.microsoft.com/office/powerpoint/2010/main" val="213181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5"/>
          <p:cNvSpPr>
            <a:spLocks noChangeArrowheads="1"/>
          </p:cNvSpPr>
          <p:nvPr/>
        </p:nvSpPr>
        <p:spPr bwMode="auto">
          <a:xfrm>
            <a:off x="1201003" y="4821534"/>
            <a:ext cx="9771797" cy="1569660"/>
          </a:xfrm>
          <a:prstGeom prst="rect">
            <a:avLst/>
          </a:prstGeom>
          <a:noFill/>
          <a:ln w="9525">
            <a:noFill/>
            <a:miter lim="800000"/>
            <a:headEnd/>
            <a:tailEnd/>
          </a:ln>
        </p:spPr>
        <p:txBody>
          <a:bodyPr wrap="square" anchor="ctr">
            <a:spAutoFit/>
          </a:bodyPr>
          <a:lstStyle/>
          <a:p>
            <a:pPr algn="just" eaLnBrk="0" hangingPunct="0">
              <a:defRPr/>
            </a:pPr>
            <a:r>
              <a:rPr lang="en-GB" sz="1600" b="1" dirty="0"/>
              <a:t>We love alternative ways of setting up a workshop! Creating an atmosphere where the participants feels absolutely comfortable and yet challenged. In this workshop, the use of theatre, team games and experiential methodologies are essential ingredients, hence we’d require ample place to move around and make noise. </a:t>
            </a:r>
          </a:p>
          <a:p>
            <a:pPr algn="just" eaLnBrk="0" hangingPunct="0">
              <a:defRPr/>
            </a:pPr>
            <a:endParaRPr lang="en-GB" sz="1600" b="1" dirty="0"/>
          </a:p>
          <a:p>
            <a:pPr algn="just" eaLnBrk="0" hangingPunct="0">
              <a:defRPr/>
            </a:pPr>
            <a:r>
              <a:rPr lang="en-GB" sz="1600" b="1" dirty="0"/>
              <a:t>Please book a space with ample natural light (Yes, we want sunlight streaming in) and no fixed furniture for the 12 leaders to work with one </a:t>
            </a:r>
            <a:r>
              <a:rPr lang="en-GB" sz="1600" b="1" dirty="0" err="1"/>
              <a:t>MaynardLeigh</a:t>
            </a:r>
            <a:r>
              <a:rPr lang="en-GB" sz="1600" b="1" dirty="0"/>
              <a:t> consultant.</a:t>
            </a:r>
          </a:p>
        </p:txBody>
      </p:sp>
      <p:sp>
        <p:nvSpPr>
          <p:cNvPr id="12" name="Rectangle 2"/>
          <p:cNvSpPr>
            <a:spLocks noChangeArrowheads="1"/>
          </p:cNvSpPr>
          <p:nvPr/>
        </p:nvSpPr>
        <p:spPr bwMode="auto">
          <a:xfrm>
            <a:off x="221312" y="0"/>
            <a:ext cx="9144000" cy="685800"/>
          </a:xfrm>
          <a:prstGeom prst="rect">
            <a:avLst/>
          </a:prstGeom>
          <a:noFill/>
          <a:ln w="9525">
            <a:noFill/>
            <a:miter lim="800000"/>
            <a:headEnd/>
            <a:tailEnd/>
          </a:ln>
          <a:effectLst/>
        </p:spPr>
        <p:txBody>
          <a:bodyPr anchor="ctr"/>
          <a:lstStyle/>
          <a:p>
            <a:pPr>
              <a:defRPr/>
            </a:pPr>
            <a:r>
              <a:rPr lang="en-US" sz="3100" b="1" dirty="0">
                <a:solidFill>
                  <a:schemeClr val="tx2"/>
                </a:solidFill>
              </a:rPr>
              <a:t>Ambience </a:t>
            </a:r>
          </a:p>
        </p:txBody>
      </p:sp>
      <p:sp>
        <p:nvSpPr>
          <p:cNvPr id="13" name="Rounded Rectangle 12"/>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pic>
        <p:nvPicPr>
          <p:cNvPr id="7" name="Picture 63"/>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605672" y="163497"/>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Users\Jigyasa\Desktop\Ballroom_0.jpg"/>
          <p:cNvPicPr/>
          <p:nvPr/>
        </p:nvPicPr>
        <p:blipFill>
          <a:blip r:embed="rId4"/>
          <a:srcRect/>
          <a:stretch>
            <a:fillRect/>
          </a:stretch>
        </p:blipFill>
        <p:spPr bwMode="auto">
          <a:xfrm>
            <a:off x="1406813" y="1369521"/>
            <a:ext cx="3956758" cy="2533739"/>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681" y="1338176"/>
            <a:ext cx="2424576" cy="2636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56046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168936" y="0"/>
            <a:ext cx="6215063" cy="73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sz="3100" b="1" dirty="0">
                <a:solidFill>
                  <a:schemeClr val="tx2"/>
                </a:solidFill>
                <a:latin typeface="+mn-lt"/>
                <a:ea typeface="+mj-ea"/>
                <a:cs typeface="+mj-cs"/>
              </a:rPr>
              <a:t>Your Investment for the intervention</a:t>
            </a:r>
          </a:p>
        </p:txBody>
      </p:sp>
      <p:sp>
        <p:nvSpPr>
          <p:cNvPr id="7" name="Rounded Rectangle 6"/>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graphicFrame>
        <p:nvGraphicFramePr>
          <p:cNvPr id="8" name="Table 7"/>
          <p:cNvGraphicFramePr>
            <a:graphicFrameLocks noGrp="1"/>
          </p:cNvGraphicFramePr>
          <p:nvPr>
            <p:extLst>
              <p:ext uri="{D42A27DB-BD31-4B8C-83A1-F6EECF244321}">
                <p14:modId xmlns:p14="http://schemas.microsoft.com/office/powerpoint/2010/main" val="2857937047"/>
              </p:ext>
            </p:extLst>
          </p:nvPr>
        </p:nvGraphicFramePr>
        <p:xfrm>
          <a:off x="1790748" y="1690979"/>
          <a:ext cx="8854506" cy="3914318"/>
        </p:xfrm>
        <a:graphic>
          <a:graphicData uri="http://schemas.openxmlformats.org/drawingml/2006/table">
            <a:tbl>
              <a:tblPr>
                <a:tableStyleId>{616DA210-FB5B-4158-B5E0-FEB733F419BA}</a:tableStyleId>
              </a:tblPr>
              <a:tblGrid>
                <a:gridCol w="4196449">
                  <a:extLst>
                    <a:ext uri="{9D8B030D-6E8A-4147-A177-3AD203B41FA5}">
                      <a16:colId xmlns:a16="http://schemas.microsoft.com/office/drawing/2014/main" val="20000"/>
                    </a:ext>
                  </a:extLst>
                </a:gridCol>
                <a:gridCol w="2867573">
                  <a:extLst>
                    <a:ext uri="{9D8B030D-6E8A-4147-A177-3AD203B41FA5}">
                      <a16:colId xmlns:a16="http://schemas.microsoft.com/office/drawing/2014/main" val="20001"/>
                    </a:ext>
                  </a:extLst>
                </a:gridCol>
                <a:gridCol w="1790484">
                  <a:extLst>
                    <a:ext uri="{9D8B030D-6E8A-4147-A177-3AD203B41FA5}">
                      <a16:colId xmlns:a16="http://schemas.microsoft.com/office/drawing/2014/main" val="20002"/>
                    </a:ext>
                  </a:extLst>
                </a:gridCol>
              </a:tblGrid>
              <a:tr h="311580">
                <a:tc gridSpan="3">
                  <a:txBody>
                    <a:bodyPr/>
                    <a:lstStyle/>
                    <a:p>
                      <a:pPr algn="ctr" fontAlgn="ctr"/>
                      <a:r>
                        <a:rPr lang="en-US" sz="1600" b="1" u="sng" strike="noStrike" dirty="0">
                          <a:effectLst/>
                        </a:rPr>
                        <a:t>Diagnose &amp; Design (For the whole Intervention)</a:t>
                      </a:r>
                      <a:endParaRPr lang="en-US" sz="1600" b="1" i="0" u="sng" strike="noStrike" dirty="0">
                        <a:solidFill>
                          <a:srgbClr val="000000"/>
                        </a:solidFill>
                        <a:effectLst/>
                        <a:latin typeface="Calibri" panose="020F0502020204030204" pitchFamily="34" charset="0"/>
                      </a:endParaRPr>
                    </a:p>
                  </a:txBody>
                  <a:tcPr marL="8532" marR="8532" marT="8532" marB="0" anchor="ctr">
                    <a:solidFill>
                      <a:schemeClr val="accent2">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58547">
                <a:tc>
                  <a:txBody>
                    <a:bodyPr/>
                    <a:lstStyle/>
                    <a:p>
                      <a:pPr algn="ctr" fontAlgn="ctr"/>
                      <a:r>
                        <a:rPr lang="en-US" sz="1300" u="none" strike="noStrike" baseline="0" dirty="0">
                          <a:effectLst/>
                        </a:rPr>
                        <a:t>One day Diagnostic Interviews</a:t>
                      </a:r>
                    </a:p>
                    <a:p>
                      <a:pPr algn="ctr" fontAlgn="ctr"/>
                      <a:r>
                        <a:rPr lang="en-US" sz="1300" u="none" strike="noStrike" dirty="0">
                          <a:effectLst/>
                        </a:rPr>
                        <a:t>Design (</a:t>
                      </a:r>
                      <a:r>
                        <a:rPr lang="en-US" sz="1300" u="none" strike="noStrike" baseline="0" dirty="0">
                          <a:effectLst/>
                        </a:rPr>
                        <a:t> creating report, customizing design, presentation of design</a:t>
                      </a:r>
                      <a:r>
                        <a:rPr lang="en-US" sz="1300" u="none" strike="noStrike" dirty="0">
                          <a:effectLst/>
                        </a:rPr>
                        <a:t>)- I day worth of</a:t>
                      </a:r>
                      <a:r>
                        <a:rPr lang="en-US" sz="1300" u="none" strike="noStrike" baseline="0" dirty="0">
                          <a:effectLst/>
                        </a:rPr>
                        <a:t> investment</a:t>
                      </a:r>
                      <a:endParaRPr lang="en-US" sz="1300" b="0" i="0" u="none" strike="noStrike" dirty="0">
                        <a:solidFill>
                          <a:srgbClr val="000000"/>
                        </a:solidFill>
                        <a:effectLst/>
                        <a:latin typeface="Calibri" panose="020F0502020204030204" pitchFamily="34" charset="0"/>
                      </a:endParaRPr>
                    </a:p>
                  </a:txBody>
                  <a:tcPr marL="8532" marR="8532" marT="8532" marB="0" anchor="ctr">
                    <a:solidFill>
                      <a:schemeClr val="accent2">
                        <a:lumMod val="60000"/>
                        <a:lumOff val="40000"/>
                      </a:schemeClr>
                    </a:solidFill>
                  </a:tcPr>
                </a:tc>
                <a:tc gridSpan="2">
                  <a:txBody>
                    <a:bodyPr/>
                    <a:lstStyle/>
                    <a:p>
                      <a:pPr algn="ctr" fontAlgn="t"/>
                      <a:endParaRPr lang="en-US" sz="1300" u="none" strike="noStrike" dirty="0">
                        <a:effectLst/>
                      </a:endParaRPr>
                    </a:p>
                    <a:p>
                      <a:pPr algn="ctr" fontAlgn="t"/>
                      <a:r>
                        <a:rPr lang="en-US" sz="1300" u="none" strike="noStrike" dirty="0">
                          <a:effectLst/>
                        </a:rPr>
                        <a:t>INR 65,000</a:t>
                      </a:r>
                      <a:r>
                        <a:rPr lang="en-US" sz="1300" u="none" strike="noStrike" baseline="0" dirty="0">
                          <a:effectLst/>
                        </a:rPr>
                        <a:t> </a:t>
                      </a:r>
                      <a:r>
                        <a:rPr lang="en-US" sz="1300" u="none" strike="noStrike" dirty="0">
                          <a:effectLst/>
                        </a:rPr>
                        <a:t>(One time charge) </a:t>
                      </a:r>
                    </a:p>
                    <a:p>
                      <a:pPr marL="0" marR="0" indent="0" algn="ctr" defTabSz="914400" rtl="0" eaLnBrk="1" fontAlgn="t" latinLnBrk="0" hangingPunct="1">
                        <a:lnSpc>
                          <a:spcPct val="100000"/>
                        </a:lnSpc>
                        <a:spcBef>
                          <a:spcPts val="0"/>
                        </a:spcBef>
                        <a:spcAft>
                          <a:spcPts val="0"/>
                        </a:spcAft>
                        <a:buClrTx/>
                        <a:buSzTx/>
                        <a:buFontTx/>
                        <a:buNone/>
                        <a:tabLst/>
                        <a:defRPr/>
                      </a:pPr>
                      <a:r>
                        <a:rPr lang="en-US" sz="1300" u="none" strike="noStrike" dirty="0">
                          <a:effectLst/>
                        </a:rPr>
                        <a:t>INR 65,000</a:t>
                      </a:r>
                      <a:r>
                        <a:rPr lang="en-US" sz="1300" u="none" strike="noStrike" baseline="0" dirty="0">
                          <a:effectLst/>
                        </a:rPr>
                        <a:t> </a:t>
                      </a:r>
                      <a:r>
                        <a:rPr lang="en-US" sz="1300" u="none" strike="noStrike" dirty="0">
                          <a:effectLst/>
                        </a:rPr>
                        <a:t>(One time charge) </a:t>
                      </a:r>
                      <a:endParaRPr lang="en-US" sz="1300" b="0" i="0" u="none" strike="noStrike" dirty="0">
                        <a:solidFill>
                          <a:srgbClr val="000000"/>
                        </a:solidFill>
                        <a:effectLst/>
                        <a:latin typeface="Calibri" panose="020F0502020204030204" pitchFamily="34" charset="0"/>
                      </a:endParaRPr>
                    </a:p>
                    <a:p>
                      <a:pPr algn="ctr" fontAlgn="t"/>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2">
                        <a:lumMod val="60000"/>
                        <a:lumOff val="40000"/>
                      </a:schemeClr>
                    </a:solidFill>
                  </a:tcPr>
                </a:tc>
                <a:tc hMerge="1">
                  <a:txBody>
                    <a:bodyPr/>
                    <a:lstStyle/>
                    <a:p>
                      <a:endParaRPr lang="en-US"/>
                    </a:p>
                  </a:txBody>
                  <a:tcPr/>
                </a:tc>
                <a:extLst>
                  <a:ext uri="{0D108BD9-81ED-4DB2-BD59-A6C34878D82A}">
                    <a16:rowId xmlns:a16="http://schemas.microsoft.com/office/drawing/2014/main" val="10001"/>
                  </a:ext>
                </a:extLst>
              </a:tr>
              <a:tr h="286371">
                <a:tc gridSpan="3">
                  <a:txBody>
                    <a:bodyPr/>
                    <a:lstStyle/>
                    <a:p>
                      <a:pPr algn="ctr" fontAlgn="t"/>
                      <a:r>
                        <a:rPr lang="en-US" sz="1600" b="1" u="sng" strike="noStrike" dirty="0">
                          <a:effectLst/>
                        </a:rPr>
                        <a:t>Delivery (for each batch of 7</a:t>
                      </a:r>
                      <a:r>
                        <a:rPr lang="en-US" sz="1600" b="1" u="sng" strike="noStrike" baseline="0" dirty="0">
                          <a:effectLst/>
                        </a:rPr>
                        <a:t> participants</a:t>
                      </a:r>
                      <a:r>
                        <a:rPr lang="en-US" sz="1600" b="1" u="sng" strike="noStrike" dirty="0">
                          <a:effectLst/>
                        </a:rPr>
                        <a:t>)</a:t>
                      </a:r>
                      <a:endParaRPr lang="en-US" sz="16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86371">
                <a:tc>
                  <a:txBody>
                    <a:bodyPr/>
                    <a:lstStyle/>
                    <a:p>
                      <a:pPr algn="ctr" fontAlgn="t"/>
                      <a:r>
                        <a:rPr lang="en-US" sz="1400" b="1" u="sng" strike="noStrike">
                          <a:effectLst/>
                        </a:rPr>
                        <a:t>Activity </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400" b="1" u="sng" strike="noStrike">
                          <a:effectLst/>
                        </a:rPr>
                        <a:t>Investment</a:t>
                      </a:r>
                      <a:endParaRPr lang="en-US" sz="1400" b="1" i="0" u="sng"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600" u="none" strike="noStrike">
                          <a:effectLst/>
                        </a:rPr>
                        <a:t> </a:t>
                      </a:r>
                      <a:endParaRPr lang="en-US" sz="1600" b="0" i="0" u="none" strike="noStrike" dirty="0">
                        <a:solidFill>
                          <a:srgbClr val="000000"/>
                        </a:solidFill>
                        <a:effectLst/>
                        <a:latin typeface="Arial" panose="020B0604020202020204" pitchFamily="34" charset="0"/>
                      </a:endParaRPr>
                    </a:p>
                  </a:txBody>
                  <a:tcPr marL="8532" marR="8532" marT="8532" marB="0">
                    <a:solidFill>
                      <a:schemeClr val="accent1">
                        <a:lumMod val="20000"/>
                        <a:lumOff val="80000"/>
                      </a:schemeClr>
                    </a:solidFill>
                  </a:tcPr>
                </a:tc>
                <a:extLst>
                  <a:ext uri="{0D108BD9-81ED-4DB2-BD59-A6C34878D82A}">
                    <a16:rowId xmlns:a16="http://schemas.microsoft.com/office/drawing/2014/main" val="10003"/>
                  </a:ext>
                </a:extLst>
              </a:tr>
              <a:tr h="459302">
                <a:tc>
                  <a:txBody>
                    <a:bodyPr/>
                    <a:lstStyle/>
                    <a:p>
                      <a:pPr algn="just" fontAlgn="t"/>
                      <a:r>
                        <a:rPr lang="en-US" sz="1300" u="none" strike="noStrike" dirty="0">
                          <a:effectLst/>
                        </a:rPr>
                        <a:t>Professional Fee for delivery – JUICE Workshop</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l" fontAlgn="t"/>
                      <a:r>
                        <a:rPr lang="en-US" sz="1300" u="none" strike="noStrike" dirty="0">
                          <a:effectLst/>
                        </a:rPr>
                        <a:t>INR 65,000 Per Day per consultant X 2</a:t>
                      </a:r>
                      <a:r>
                        <a:rPr lang="en-US" sz="1300" u="none" strike="noStrike" baseline="0" dirty="0">
                          <a:effectLst/>
                        </a:rPr>
                        <a:t> Day X 1 consultant</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u="none" strike="noStrike" dirty="0">
                          <a:effectLst/>
                        </a:rPr>
                        <a:t>INR 1,30,000/-</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extLst>
                  <a:ext uri="{0D108BD9-81ED-4DB2-BD59-A6C34878D82A}">
                    <a16:rowId xmlns:a16="http://schemas.microsoft.com/office/drawing/2014/main" val="10004"/>
                  </a:ext>
                </a:extLst>
              </a:tr>
              <a:tr h="234492">
                <a:tc>
                  <a:txBody>
                    <a:bodyPr/>
                    <a:lstStyle/>
                    <a:p>
                      <a:pPr algn="just" fontAlgn="t"/>
                      <a:r>
                        <a:rPr lang="en-US" sz="1300" b="0" i="0" u="none" strike="noStrike">
                          <a:solidFill>
                            <a:srgbClr val="000000"/>
                          </a:solidFill>
                          <a:effectLst/>
                          <a:latin typeface="Calibri" panose="020F0502020204030204" pitchFamily="34" charset="0"/>
                        </a:rPr>
                        <a:t>Learning</a:t>
                      </a:r>
                      <a:r>
                        <a:rPr lang="en-US" sz="1300" b="0" i="0" u="none" strike="noStrike" baseline="0">
                          <a:solidFill>
                            <a:srgbClr val="000000"/>
                          </a:solidFill>
                          <a:effectLst/>
                          <a:latin typeface="Calibri" panose="020F0502020204030204" pitchFamily="34" charset="0"/>
                        </a:rPr>
                        <a:t> Material, Folders, Books, use of Props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l" fontAlgn="t"/>
                      <a:r>
                        <a:rPr lang="en-US" sz="1300" b="0" i="0" u="none" strike="noStrike" dirty="0">
                          <a:solidFill>
                            <a:srgbClr val="000000"/>
                          </a:solidFill>
                          <a:effectLst/>
                          <a:latin typeface="Calibri" panose="020F0502020204030204" pitchFamily="34" charset="0"/>
                        </a:rPr>
                        <a:t>INR 630 X 7 (Charged</a:t>
                      </a:r>
                      <a:r>
                        <a:rPr lang="en-US" sz="1300" b="0" i="0" u="none" strike="noStrike" baseline="0" dirty="0">
                          <a:solidFill>
                            <a:srgbClr val="000000"/>
                          </a:solidFill>
                          <a:effectLst/>
                          <a:latin typeface="Calibri" panose="020F0502020204030204" pitchFamily="34" charset="0"/>
                        </a:rPr>
                        <a:t> on actuals)</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b="0" i="0" u="none" strike="noStrike" dirty="0">
                          <a:solidFill>
                            <a:srgbClr val="000000"/>
                          </a:solidFill>
                          <a:effectLst/>
                          <a:latin typeface="Calibri" panose="020F0502020204030204" pitchFamily="34" charset="0"/>
                        </a:rPr>
                        <a:t>INR 4,410/-</a:t>
                      </a:r>
                    </a:p>
                  </a:txBody>
                  <a:tcPr marL="8532" marR="8532" marT="8532" marB="0">
                    <a:solidFill>
                      <a:schemeClr val="accent1">
                        <a:lumMod val="20000"/>
                        <a:lumOff val="80000"/>
                      </a:schemeClr>
                    </a:solidFill>
                  </a:tcPr>
                </a:tc>
                <a:extLst>
                  <a:ext uri="{0D108BD9-81ED-4DB2-BD59-A6C34878D82A}">
                    <a16:rowId xmlns:a16="http://schemas.microsoft.com/office/drawing/2014/main" val="10005"/>
                  </a:ext>
                </a:extLst>
              </a:tr>
              <a:tr h="234492">
                <a:tc>
                  <a:txBody>
                    <a:bodyPr/>
                    <a:lstStyle/>
                    <a:p>
                      <a:pPr algn="just" fontAlgn="t"/>
                      <a:r>
                        <a:rPr lang="en-US" sz="1300" b="0" i="0" u="none" strike="noStrike" dirty="0" err="1">
                          <a:solidFill>
                            <a:srgbClr val="000000"/>
                          </a:solidFill>
                          <a:effectLst/>
                          <a:latin typeface="Calibri" panose="020F0502020204030204" pitchFamily="34" charset="0"/>
                        </a:rPr>
                        <a:t>ProgressIT</a:t>
                      </a:r>
                      <a:r>
                        <a:rPr lang="en-US" sz="1300" b="0" i="0" u="none" strike="noStrike" dirty="0">
                          <a:solidFill>
                            <a:srgbClr val="000000"/>
                          </a:solidFill>
                          <a:effectLst/>
                          <a:latin typeface="Calibri" panose="020F0502020204030204" pitchFamily="34" charset="0"/>
                        </a:rPr>
                        <a:t>:</a:t>
                      </a:r>
                      <a:r>
                        <a:rPr lang="en-US" sz="1300" b="0" i="0" u="none" strike="noStrike" baseline="0" dirty="0">
                          <a:solidFill>
                            <a:srgbClr val="000000"/>
                          </a:solidFill>
                          <a:effectLst/>
                          <a:latin typeface="Calibri" panose="020F0502020204030204" pitchFamily="34" charset="0"/>
                        </a:rPr>
                        <a:t> online goal tracking system</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l" fontAlgn="t"/>
                      <a:r>
                        <a:rPr lang="en-US" sz="1300" b="0" i="0" u="none" strike="noStrike" dirty="0">
                          <a:solidFill>
                            <a:srgbClr val="000000"/>
                          </a:solidFill>
                          <a:effectLst/>
                          <a:latin typeface="Calibri" panose="020F0502020204030204" pitchFamily="34" charset="0"/>
                        </a:rPr>
                        <a:t>INR</a:t>
                      </a:r>
                      <a:r>
                        <a:rPr lang="en-US" sz="1300" b="0" i="0" u="none" strike="noStrike" baseline="0" dirty="0">
                          <a:solidFill>
                            <a:srgbClr val="000000"/>
                          </a:solidFill>
                          <a:effectLst/>
                          <a:latin typeface="Calibri" panose="020F0502020204030204" pitchFamily="34" charset="0"/>
                        </a:rPr>
                        <a:t> 300 X 7</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b="0" i="0" u="none" strike="noStrike" dirty="0">
                          <a:solidFill>
                            <a:srgbClr val="000000"/>
                          </a:solidFill>
                          <a:effectLst/>
                          <a:latin typeface="Calibri" panose="020F0502020204030204" pitchFamily="34" charset="0"/>
                        </a:rPr>
                        <a:t>INR 2,100/-</a:t>
                      </a:r>
                    </a:p>
                  </a:txBody>
                  <a:tcPr marL="8532" marR="8532" marT="8532" marB="0">
                    <a:solidFill>
                      <a:schemeClr val="accent1">
                        <a:lumMod val="20000"/>
                        <a:lumOff val="80000"/>
                      </a:schemeClr>
                    </a:solidFill>
                  </a:tcPr>
                </a:tc>
                <a:extLst>
                  <a:ext uri="{0D108BD9-81ED-4DB2-BD59-A6C34878D82A}">
                    <a16:rowId xmlns:a16="http://schemas.microsoft.com/office/drawing/2014/main" val="10006"/>
                  </a:ext>
                </a:extLst>
              </a:tr>
              <a:tr h="234492">
                <a:tc>
                  <a:txBody>
                    <a:bodyPr/>
                    <a:lstStyle/>
                    <a:p>
                      <a:pPr algn="just" fontAlgn="t"/>
                      <a:r>
                        <a:rPr lang="en-US" sz="1300" b="0" i="0" u="none" strike="noStrike" dirty="0">
                          <a:solidFill>
                            <a:srgbClr val="000000"/>
                          </a:solidFill>
                          <a:effectLst/>
                          <a:latin typeface="Calibri" panose="020F0502020204030204" pitchFamily="34" charset="0"/>
                        </a:rPr>
                        <a:t>45 minute coaching call</a:t>
                      </a:r>
                    </a:p>
                  </a:txBody>
                  <a:tcPr marL="8532" marR="8532" marT="8532" marB="0">
                    <a:solidFill>
                      <a:schemeClr val="accent1">
                        <a:lumMod val="20000"/>
                        <a:lumOff val="80000"/>
                      </a:schemeClr>
                    </a:solidFill>
                  </a:tcPr>
                </a:tc>
                <a:tc>
                  <a:txBody>
                    <a:bodyPr/>
                    <a:lstStyle/>
                    <a:p>
                      <a:pPr algn="l" fontAlgn="t"/>
                      <a:r>
                        <a:rPr lang="en-US" sz="1300" b="0" i="0" u="none" strike="noStrike" dirty="0">
                          <a:solidFill>
                            <a:srgbClr val="000000"/>
                          </a:solidFill>
                          <a:effectLst/>
                          <a:latin typeface="Calibri" panose="020F0502020204030204" pitchFamily="34" charset="0"/>
                        </a:rPr>
                        <a:t>INR 5,000</a:t>
                      </a:r>
                      <a:r>
                        <a:rPr lang="en-US" sz="1300" b="0" i="0" u="none" strike="noStrike" baseline="0" dirty="0">
                          <a:solidFill>
                            <a:srgbClr val="000000"/>
                          </a:solidFill>
                          <a:effectLst/>
                          <a:latin typeface="Calibri" panose="020F0502020204030204" pitchFamily="34" charset="0"/>
                        </a:rPr>
                        <a:t> X 7</a:t>
                      </a:r>
                      <a:endParaRPr lang="en-US" sz="1300" b="0" i="0" u="none" strike="noStrike" dirty="0">
                        <a:solidFill>
                          <a:srgbClr val="000000"/>
                        </a:solidFill>
                        <a:effectLst/>
                        <a:latin typeface="Calibri" panose="020F0502020204030204" pitchFamily="34" charset="0"/>
                      </a:endParaRPr>
                    </a:p>
                  </a:txBody>
                  <a:tcPr marL="8532" marR="8532" marT="8532" marB="0">
                    <a:solidFill>
                      <a:schemeClr val="accent1">
                        <a:lumMod val="20000"/>
                        <a:lumOff val="80000"/>
                      </a:schemeClr>
                    </a:solidFill>
                  </a:tcPr>
                </a:tc>
                <a:tc>
                  <a:txBody>
                    <a:bodyPr/>
                    <a:lstStyle/>
                    <a:p>
                      <a:pPr algn="ctr" fontAlgn="t"/>
                      <a:r>
                        <a:rPr lang="en-US" sz="1300" b="0" i="0" u="none" strike="noStrike" dirty="0">
                          <a:solidFill>
                            <a:srgbClr val="000000"/>
                          </a:solidFill>
                          <a:effectLst/>
                          <a:latin typeface="Calibri" panose="020F0502020204030204" pitchFamily="34" charset="0"/>
                        </a:rPr>
                        <a:t>INR 35,000/-</a:t>
                      </a:r>
                    </a:p>
                  </a:txBody>
                  <a:tcPr marL="8532" marR="8532" marT="8532" marB="0">
                    <a:solidFill>
                      <a:schemeClr val="accent1">
                        <a:lumMod val="20000"/>
                        <a:lumOff val="80000"/>
                      </a:schemeClr>
                    </a:solidFill>
                  </a:tcPr>
                </a:tc>
                <a:extLst>
                  <a:ext uri="{0D108BD9-81ED-4DB2-BD59-A6C34878D82A}">
                    <a16:rowId xmlns:a16="http://schemas.microsoft.com/office/drawing/2014/main" val="10007"/>
                  </a:ext>
                </a:extLst>
              </a:tr>
              <a:tr h="234492">
                <a:tc>
                  <a:txBody>
                    <a:bodyPr/>
                    <a:lstStyle/>
                    <a:p>
                      <a:pPr algn="just" fontAlgn="t"/>
                      <a:r>
                        <a:rPr lang="en-US" sz="1300" b="0" i="0" u="none" strike="noStrike" dirty="0">
                          <a:solidFill>
                            <a:srgbClr val="000000"/>
                          </a:solidFill>
                          <a:effectLst/>
                          <a:latin typeface="Calibri" panose="020F0502020204030204" pitchFamily="34" charset="0"/>
                        </a:rPr>
                        <a:t>Implementation day</a:t>
                      </a:r>
                    </a:p>
                  </a:txBody>
                  <a:tcPr marL="8532" marR="8532" marT="8532" marB="0">
                    <a:solidFill>
                      <a:schemeClr val="accent1">
                        <a:lumMod val="20000"/>
                        <a:lumOff val="80000"/>
                      </a:schemeClr>
                    </a:solidFill>
                  </a:tcPr>
                </a:tc>
                <a:tc>
                  <a:txBody>
                    <a:bodyPr/>
                    <a:lstStyle/>
                    <a:p>
                      <a:pPr algn="l" fontAlgn="t"/>
                      <a:r>
                        <a:rPr lang="en-US" sz="1300" b="0" i="0" u="none" strike="noStrike" dirty="0">
                          <a:solidFill>
                            <a:srgbClr val="000000"/>
                          </a:solidFill>
                          <a:effectLst/>
                          <a:latin typeface="Calibri" panose="020F0502020204030204" pitchFamily="34" charset="0"/>
                        </a:rPr>
                        <a:t>INR 65,000 per day per consultant X 1 day X 1 consultant</a:t>
                      </a:r>
                    </a:p>
                  </a:txBody>
                  <a:tcPr marL="8532" marR="8532" marT="8532" marB="0">
                    <a:solidFill>
                      <a:schemeClr val="accent1">
                        <a:lumMod val="20000"/>
                        <a:lumOff val="80000"/>
                      </a:schemeClr>
                    </a:solidFill>
                  </a:tcPr>
                </a:tc>
                <a:tc>
                  <a:txBody>
                    <a:bodyPr/>
                    <a:lstStyle/>
                    <a:p>
                      <a:pPr algn="ctr" fontAlgn="t"/>
                      <a:r>
                        <a:rPr lang="en-US" sz="1300" b="0" i="0" u="none" strike="noStrike" dirty="0">
                          <a:solidFill>
                            <a:srgbClr val="000000"/>
                          </a:solidFill>
                          <a:effectLst/>
                          <a:latin typeface="Calibri" panose="020F0502020204030204" pitchFamily="34" charset="0"/>
                        </a:rPr>
                        <a:t>INR 65,000/-</a:t>
                      </a:r>
                    </a:p>
                  </a:txBody>
                  <a:tcPr marL="8532" marR="8532" marT="8532" marB="0">
                    <a:solidFill>
                      <a:schemeClr val="accent1">
                        <a:lumMod val="20000"/>
                        <a:lumOff val="80000"/>
                      </a:schemeClr>
                    </a:solidFill>
                  </a:tcPr>
                </a:tc>
                <a:extLst>
                  <a:ext uri="{0D108BD9-81ED-4DB2-BD59-A6C34878D82A}">
                    <a16:rowId xmlns:a16="http://schemas.microsoft.com/office/drawing/2014/main" val="10008"/>
                  </a:ext>
                </a:extLst>
              </a:tr>
              <a:tr h="330717">
                <a:tc gridSpan="2">
                  <a:txBody>
                    <a:bodyPr/>
                    <a:lstStyle/>
                    <a:p>
                      <a:pPr algn="ctr" fontAlgn="t"/>
                      <a:r>
                        <a:rPr lang="en-US" sz="1300" u="none" strike="noStrike" dirty="0">
                          <a:effectLst/>
                        </a:rPr>
                        <a:t>Total Investment for journey covering 7 leaders </a:t>
                      </a:r>
                      <a:endParaRPr lang="en-US" sz="1600" b="0" i="0" u="none" strike="noStrike" dirty="0">
                        <a:solidFill>
                          <a:srgbClr val="000000"/>
                        </a:solidFill>
                        <a:effectLst/>
                        <a:latin typeface="Arial" panose="020B0604020202020204" pitchFamily="34" charset="0"/>
                      </a:endParaRPr>
                    </a:p>
                  </a:txBody>
                  <a:tcPr marL="8532" marR="8532" marT="8532" marB="0">
                    <a:solidFill>
                      <a:srgbClr val="92D050"/>
                    </a:solidFill>
                  </a:tcPr>
                </a:tc>
                <a:tc hMerge="1">
                  <a:txBody>
                    <a:bodyPr/>
                    <a:lstStyle/>
                    <a:p>
                      <a:pPr algn="just" fontAlgn="b"/>
                      <a:endParaRPr lang="en-US" sz="1600" b="0" i="0" u="none" strike="noStrike" dirty="0">
                        <a:solidFill>
                          <a:srgbClr val="000000"/>
                        </a:solidFill>
                        <a:effectLst/>
                        <a:latin typeface="Arial" panose="020B0604020202020204" pitchFamily="34" charset="0"/>
                      </a:endParaRPr>
                    </a:p>
                  </a:txBody>
                  <a:tcPr marL="8532" marR="8532" marT="8532" marB="0" anchor="b">
                    <a:solidFill>
                      <a:srgbClr val="92D050"/>
                    </a:solidFill>
                  </a:tcPr>
                </a:tc>
                <a:tc>
                  <a:txBody>
                    <a:bodyPr/>
                    <a:lstStyle/>
                    <a:p>
                      <a:pPr algn="just" fontAlgn="t"/>
                      <a:r>
                        <a:rPr lang="en-US" sz="1300" u="none" strike="noStrike" dirty="0">
                          <a:effectLst/>
                        </a:rPr>
                        <a:t>INR 3,66,510/-</a:t>
                      </a:r>
                    </a:p>
                  </a:txBody>
                  <a:tcPr marL="8532" marR="8532" marT="8532" marB="0">
                    <a:solidFill>
                      <a:srgbClr val="92D050"/>
                    </a:solidFill>
                  </a:tcPr>
                </a:tc>
                <a:extLst>
                  <a:ext uri="{0D108BD9-81ED-4DB2-BD59-A6C34878D82A}">
                    <a16:rowId xmlns:a16="http://schemas.microsoft.com/office/drawing/2014/main" val="10009"/>
                  </a:ext>
                </a:extLst>
              </a:tr>
              <a:tr h="330717">
                <a:tc gridSpan="2">
                  <a:txBody>
                    <a:bodyPr/>
                    <a:lstStyle/>
                    <a:p>
                      <a:pPr marL="0" algn="ctr" defTabSz="914400" rtl="0" eaLnBrk="1" fontAlgn="t" latinLnBrk="0" hangingPunct="1"/>
                      <a:r>
                        <a:rPr lang="en-US" sz="1300" u="none" strike="noStrike" kern="1200">
                          <a:solidFill>
                            <a:schemeClr val="tx1"/>
                          </a:solidFill>
                          <a:effectLst/>
                          <a:latin typeface="+mn-lt"/>
                          <a:ea typeface="+mn-ea"/>
                          <a:cs typeface="+mn-cs"/>
                        </a:rPr>
                        <a:t>Total investment per leader</a:t>
                      </a:r>
                      <a:endParaRPr lang="en-US" sz="1300" u="none" strike="noStrike" kern="1200" dirty="0">
                        <a:solidFill>
                          <a:schemeClr val="tx1"/>
                        </a:solidFill>
                        <a:effectLst/>
                        <a:latin typeface="+mn-lt"/>
                        <a:ea typeface="+mn-ea"/>
                        <a:cs typeface="+mn-cs"/>
                      </a:endParaRPr>
                    </a:p>
                  </a:txBody>
                  <a:tcPr marL="8532" marR="8532" marT="8532" marB="0">
                    <a:solidFill>
                      <a:srgbClr val="92D050"/>
                    </a:solidFill>
                  </a:tcPr>
                </a:tc>
                <a:tc hMerge="1">
                  <a:txBody>
                    <a:bodyPr/>
                    <a:lstStyle/>
                    <a:p>
                      <a:endParaRPr lang="en-US"/>
                    </a:p>
                  </a:txBody>
                  <a:tcPr/>
                </a:tc>
                <a:tc>
                  <a:txBody>
                    <a:bodyPr/>
                    <a:lstStyle/>
                    <a:p>
                      <a:pPr algn="just" fontAlgn="t"/>
                      <a:r>
                        <a:rPr lang="en-US" sz="1300" u="none" strike="noStrike" dirty="0">
                          <a:effectLst/>
                        </a:rPr>
                        <a:t>INR 52,358/-</a:t>
                      </a:r>
                    </a:p>
                  </a:txBody>
                  <a:tcPr marL="8532" marR="8532" marT="8532" marB="0">
                    <a:solidFill>
                      <a:srgbClr val="92D050"/>
                    </a:solidFill>
                  </a:tcPr>
                </a:tc>
                <a:extLst>
                  <a:ext uri="{0D108BD9-81ED-4DB2-BD59-A6C34878D82A}">
                    <a16:rowId xmlns:a16="http://schemas.microsoft.com/office/drawing/2014/main" val="10010"/>
                  </a:ext>
                </a:extLst>
              </a:tr>
            </a:tbl>
          </a:graphicData>
        </a:graphic>
      </p:graphicFrame>
      <p:pic>
        <p:nvPicPr>
          <p:cNvPr id="6" name="Picture 63"/>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605672" y="163497"/>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4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0761" y="180304"/>
            <a:ext cx="1442434" cy="521681"/>
          </a:xfrm>
          <a:prstGeom prst="rect">
            <a:avLst/>
          </a:prstGeom>
        </p:spPr>
        <p:txBody>
          <a:bodyPr vert="horz" lIns="91440" tIns="45720" rIns="91440" bIns="45720" rtlCol="0" anchor="ctr">
            <a:normAutofit/>
          </a:bodyPr>
          <a:lstStyle>
            <a:lvl1pPr>
              <a:lnSpc>
                <a:spcPct val="90000"/>
              </a:lnSpc>
              <a:spcBef>
                <a:spcPct val="0"/>
              </a:spcBef>
              <a:buNone/>
              <a:defRPr sz="3100" b="1">
                <a:solidFill>
                  <a:schemeClr val="tx2"/>
                </a:solidFill>
                <a:ea typeface="+mj-ea"/>
                <a:cs typeface="+mj-cs"/>
              </a:defRPr>
            </a:lvl1pPr>
          </a:lstStyle>
          <a:p>
            <a:r>
              <a:rPr lang="en-US" dirty="0"/>
              <a:t>INDEX</a:t>
            </a:r>
          </a:p>
        </p:txBody>
      </p:sp>
      <p:pic>
        <p:nvPicPr>
          <p:cNvPr id="7" name="Picture 2" descr="::docs n images:process-diagram.jpg"/>
          <p:cNvPicPr>
            <a:picLocks noChangeAspect="1" noChangeArrowheads="1"/>
          </p:cNvPicPr>
          <p:nvPr/>
        </p:nvPicPr>
        <p:blipFill rotWithShape="1">
          <a:blip r:embed="rId2" cstate="print">
            <a:clrChange>
              <a:clrFrom>
                <a:srgbClr val="DDDDDD"/>
              </a:clrFrom>
              <a:clrTo>
                <a:srgbClr val="DDDDDD">
                  <a:alpha val="0"/>
                </a:srgbClr>
              </a:clrTo>
            </a:clrChange>
          </a:blip>
          <a:srcRect l="34327" t="1066" r="34547" b="66445"/>
          <a:stretch/>
        </p:blipFill>
        <p:spPr bwMode="auto">
          <a:xfrm>
            <a:off x="1506831" y="397208"/>
            <a:ext cx="1308940" cy="1340606"/>
          </a:xfrm>
          <a:prstGeom prst="ellipse">
            <a:avLst/>
          </a:prstGeom>
          <a:noFill/>
          <a:ln w="9525">
            <a:noFill/>
            <a:miter lim="800000"/>
            <a:headEnd/>
            <a:tailEnd/>
          </a:ln>
        </p:spPr>
      </p:pic>
      <p:sp>
        <p:nvSpPr>
          <p:cNvPr id="8" name="Rounded Rectangle 7"/>
          <p:cNvSpPr/>
          <p:nvPr/>
        </p:nvSpPr>
        <p:spPr>
          <a:xfrm>
            <a:off x="2975019" y="445853"/>
            <a:ext cx="6676981" cy="1107176"/>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tx2"/>
                </a:solidFill>
              </a:rPr>
              <a:t>Your need as we understand . . . . . . . . . . . . . . . . . . . .3</a:t>
            </a:r>
          </a:p>
          <a:p>
            <a:pPr marL="285750" indent="-285750" algn="ctr">
              <a:buFont typeface="Arial" panose="020B0604020202020204" pitchFamily="34" charset="0"/>
              <a:buChar char="•"/>
            </a:pPr>
            <a:r>
              <a:rPr lang="en-US" b="1" dirty="0">
                <a:solidFill>
                  <a:schemeClr val="tx2"/>
                </a:solidFill>
              </a:rPr>
              <a:t>Our Approach. . . . . . . . . . . . . . . . . . . . . . . . . . . . . . . . 4</a:t>
            </a:r>
          </a:p>
          <a:p>
            <a:pPr marL="285750" indent="-285750" algn="ctr">
              <a:buFont typeface="Arial" panose="020B0604020202020204" pitchFamily="34" charset="0"/>
              <a:buChar char="•"/>
            </a:pPr>
            <a:r>
              <a:rPr lang="en-US" b="1" dirty="0">
                <a:solidFill>
                  <a:schemeClr val="tx2"/>
                </a:solidFill>
              </a:rPr>
              <a:t>Diagnosis . . . . . . . . . . . . . . . . . . . . . . . . . . . . . . . . . . . .5</a:t>
            </a:r>
          </a:p>
        </p:txBody>
      </p:sp>
      <p:pic>
        <p:nvPicPr>
          <p:cNvPr id="9" name="Picture 8" descr="dddd"/>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l="60420" t="45363" r="10266" b="26324"/>
          <a:stretch/>
        </p:blipFill>
        <p:spPr bwMode="auto">
          <a:xfrm>
            <a:off x="2215166" y="1803040"/>
            <a:ext cx="1249252" cy="1146221"/>
          </a:xfrm>
          <a:prstGeom prst="ellipse">
            <a:avLst/>
          </a:prstGeom>
          <a:noFill/>
          <a:ln>
            <a:noFill/>
          </a:ln>
          <a:extLst>
            <a:ext uri="{53640926-AAD7-44D8-BBD7-CCE9431645EC}">
              <a14:shadowObscured xmlns:a14="http://schemas.microsoft.com/office/drawing/2010/main"/>
            </a:ext>
          </a:extLst>
        </p:spPr>
      </p:pic>
      <p:sp>
        <p:nvSpPr>
          <p:cNvPr id="10" name="Rounded Rectangle 9"/>
          <p:cNvSpPr/>
          <p:nvPr/>
        </p:nvSpPr>
        <p:spPr>
          <a:xfrm>
            <a:off x="3745609" y="1955644"/>
            <a:ext cx="7188556" cy="968064"/>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tx2"/>
                </a:solidFill>
              </a:rPr>
              <a:t>Design . . . . . . . . . . . . . . . . . . . . . . . . . . . . . . . . . . . . . . . . . . . . . .6</a:t>
            </a:r>
          </a:p>
          <a:p>
            <a:pPr marL="285750" indent="-285750" algn="ctr">
              <a:buFont typeface="Arial" panose="020B0604020202020204" pitchFamily="34" charset="0"/>
              <a:buChar char="•"/>
            </a:pPr>
            <a:r>
              <a:rPr lang="en-US" b="1" dirty="0">
                <a:solidFill>
                  <a:schemeClr val="tx2"/>
                </a:solidFill>
              </a:rPr>
              <a:t>Journey Overview . . . . . . . . . . . . . . . . . . . . . . . . . . . . . . . . . . . . .7</a:t>
            </a:r>
          </a:p>
          <a:p>
            <a:pPr marL="285750" indent="-285750" algn="ctr">
              <a:buFont typeface="Arial" panose="020B0604020202020204" pitchFamily="34" charset="0"/>
              <a:buChar char="•"/>
            </a:pPr>
            <a:r>
              <a:rPr lang="en-US" b="1" dirty="0">
                <a:solidFill>
                  <a:schemeClr val="tx2"/>
                </a:solidFill>
              </a:rPr>
              <a:t>Sample Learning Objectives of the workshop  . . . . . . . . . . . . . .8</a:t>
            </a:r>
          </a:p>
        </p:txBody>
      </p:sp>
      <p:sp>
        <p:nvSpPr>
          <p:cNvPr id="12" name="Rounded Rectangle 11"/>
          <p:cNvSpPr/>
          <p:nvPr/>
        </p:nvSpPr>
        <p:spPr>
          <a:xfrm>
            <a:off x="4592696" y="3131421"/>
            <a:ext cx="6926013" cy="1208567"/>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tx2"/>
                </a:solidFill>
              </a:rPr>
              <a:t>Sample Workshop Design. . . . . . . . . . . . . . . . . . . . . . . . . . . . 9-12</a:t>
            </a:r>
          </a:p>
          <a:p>
            <a:pPr marL="285750" indent="-285750" algn="ctr">
              <a:buFont typeface="Arial" panose="020B0604020202020204" pitchFamily="34" charset="0"/>
              <a:buChar char="•"/>
            </a:pPr>
            <a:r>
              <a:rPr lang="en-US" b="1" dirty="0" err="1">
                <a:solidFill>
                  <a:schemeClr val="tx2"/>
                </a:solidFill>
              </a:rPr>
              <a:t>ProgressIT</a:t>
            </a:r>
            <a:r>
              <a:rPr lang="en-US" b="1" dirty="0">
                <a:solidFill>
                  <a:schemeClr val="tx2"/>
                </a:solidFill>
              </a:rPr>
              <a:t> . . . . . . . . . . . . . . . . . . . . . . . . . . . . . . . . . . . . . . . . .13</a:t>
            </a:r>
          </a:p>
          <a:p>
            <a:pPr marL="285750" indent="-285750" algn="ctr">
              <a:buFont typeface="Arial" panose="020B0604020202020204" pitchFamily="34" charset="0"/>
              <a:buChar char="•"/>
            </a:pPr>
            <a:r>
              <a:rPr lang="en-US" b="1" dirty="0">
                <a:solidFill>
                  <a:schemeClr val="tx2"/>
                </a:solidFill>
              </a:rPr>
              <a:t>One on One Coaching call . . . . . . . . . . . . . . . . . . . . . . . . . . . .14</a:t>
            </a:r>
          </a:p>
          <a:p>
            <a:pPr marL="285750" indent="-285750" algn="ctr">
              <a:buFont typeface="Arial" panose="020B0604020202020204" pitchFamily="34" charset="0"/>
              <a:buChar char="•"/>
            </a:pPr>
            <a:r>
              <a:rPr lang="en-US" b="1" dirty="0">
                <a:solidFill>
                  <a:schemeClr val="tx2"/>
                </a:solidFill>
              </a:rPr>
              <a:t>Implementation day . . . . . . . . . . . . . . . . . . . . . . . . . . . . . . . . .15</a:t>
            </a:r>
          </a:p>
        </p:txBody>
      </p:sp>
      <p:pic>
        <p:nvPicPr>
          <p:cNvPr id="13" name="Picture 12" descr="dddd"/>
          <p:cNvPicPr/>
          <p:nvPr/>
        </p:nvPicPr>
        <p:blipFill rotWithShape="1">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l="25704" t="61716" r="44762" b="8846"/>
          <a:stretch/>
        </p:blipFill>
        <p:spPr bwMode="auto">
          <a:xfrm>
            <a:off x="2980997" y="3111745"/>
            <a:ext cx="1320547" cy="1215555"/>
          </a:xfrm>
          <a:prstGeom prst="ellipse">
            <a:avLst/>
          </a:prstGeom>
          <a:noFill/>
          <a:ln>
            <a:noFill/>
          </a:ln>
          <a:extLst>
            <a:ext uri="{53640926-AAD7-44D8-BBD7-CCE9431645EC}">
              <a14:shadowObscured xmlns:a14="http://schemas.microsoft.com/office/drawing/2010/main"/>
            </a:ext>
          </a:extLst>
        </p:spPr>
      </p:pic>
      <p:sp>
        <p:nvSpPr>
          <p:cNvPr id="18" name="Rounded Rectangle 17"/>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11" name="Picture 2" descr="::docs n images:process-diagram.jpg"/>
          <p:cNvPicPr>
            <a:picLocks noChangeAspect="1" noChangeArrowheads="1"/>
          </p:cNvPicPr>
          <p:nvPr/>
        </p:nvPicPr>
        <p:blipFill rotWithShape="1">
          <a:blip r:embed="rId2" cstate="print">
            <a:clrChange>
              <a:clrFrom>
                <a:srgbClr val="FFFFFF"/>
              </a:clrFrom>
              <a:clrTo>
                <a:srgbClr val="FFFFFF">
                  <a:alpha val="0"/>
                </a:srgbClr>
              </a:clrTo>
            </a:clrChange>
          </a:blip>
          <a:srcRect l="1994" t="34875" r="66167" b="36213"/>
          <a:stretch/>
        </p:blipFill>
        <p:spPr bwMode="auto">
          <a:xfrm>
            <a:off x="3816287" y="4337360"/>
            <a:ext cx="1321770" cy="1178070"/>
          </a:xfrm>
          <a:prstGeom prst="ellipse">
            <a:avLst/>
          </a:prstGeom>
          <a:noFill/>
          <a:ln w="9525">
            <a:noFill/>
            <a:miter lim="800000"/>
            <a:headEnd/>
            <a:tailEnd/>
          </a:ln>
        </p:spPr>
      </p:pic>
      <p:sp>
        <p:nvSpPr>
          <p:cNvPr id="14" name="Rounded Rectangle 13"/>
          <p:cNvSpPr/>
          <p:nvPr/>
        </p:nvSpPr>
        <p:spPr>
          <a:xfrm>
            <a:off x="5336148" y="4501165"/>
            <a:ext cx="6739943" cy="815665"/>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tx2"/>
                </a:solidFill>
              </a:rPr>
              <a:t>Discovery Meeting. . . . . . . . . . . . . . . . . . . . . . . . .16</a:t>
            </a:r>
          </a:p>
        </p:txBody>
      </p:sp>
      <p:sp>
        <p:nvSpPr>
          <p:cNvPr id="15" name="Rounded Rectangle 14"/>
          <p:cNvSpPr/>
          <p:nvPr/>
        </p:nvSpPr>
        <p:spPr>
          <a:xfrm>
            <a:off x="5735392" y="5753838"/>
            <a:ext cx="6456608" cy="878782"/>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b="1" dirty="0">
                <a:solidFill>
                  <a:schemeClr val="tx2"/>
                </a:solidFill>
              </a:rPr>
              <a:t>Ambience. . . . . . . . . . . . . . . . . . . . . . . . . . . 17</a:t>
            </a:r>
          </a:p>
          <a:p>
            <a:pPr marL="285750" indent="-285750" algn="ctr">
              <a:buFont typeface="Arial" panose="020B0604020202020204" pitchFamily="34" charset="0"/>
              <a:buChar char="•"/>
            </a:pPr>
            <a:r>
              <a:rPr lang="en-US" b="1" dirty="0">
                <a:solidFill>
                  <a:schemeClr val="tx2"/>
                </a:solidFill>
              </a:rPr>
              <a:t>Your Investment . . . . . . . . . . . . . . . . . . .18,19</a:t>
            </a:r>
          </a:p>
        </p:txBody>
      </p:sp>
      <p:pic>
        <p:nvPicPr>
          <p:cNvPr id="16" name="Picture 63"/>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382293" y="5690840"/>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0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1905000" y="9906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a:p>
            <a:pPr eaLnBrk="1" hangingPunct="1">
              <a:spcBef>
                <a:spcPct val="0"/>
              </a:spcBef>
              <a:buFontTx/>
              <a:buNone/>
            </a:pPr>
            <a:endParaRPr lang="en-US" altLang="en-US" sz="1800">
              <a:latin typeface="Arial" panose="020B0604020202020204" pitchFamily="34" charset="0"/>
            </a:endParaRPr>
          </a:p>
        </p:txBody>
      </p:sp>
      <p:sp>
        <p:nvSpPr>
          <p:cNvPr id="6" name="Rectangle 2"/>
          <p:cNvSpPr>
            <a:spLocks noChangeArrowheads="1"/>
          </p:cNvSpPr>
          <p:nvPr/>
        </p:nvSpPr>
        <p:spPr bwMode="auto">
          <a:xfrm>
            <a:off x="1752601" y="1196360"/>
            <a:ext cx="8715375" cy="4182705"/>
          </a:xfrm>
          <a:prstGeom prst="roundRect">
            <a:avLst/>
          </a:prstGeom>
          <a:noFill/>
          <a:ln w="9525">
            <a:solidFill>
              <a:schemeClr val="bg1">
                <a:lumMod val="75000"/>
              </a:schemeClr>
            </a:solidFill>
            <a:miter lim="800000"/>
            <a:headEnd/>
            <a:tailEnd/>
          </a:ln>
          <a:effectLst/>
        </p:spPr>
        <p:txBody>
          <a:bodyPr anchor="ctr">
            <a:spAutoFit/>
          </a:bodyPr>
          <a:lstStyle/>
          <a:p>
            <a:pPr>
              <a:buFont typeface="Wingdings" pitchFamily="2" charset="2"/>
              <a:buChar char="v"/>
              <a:defRPr/>
            </a:pPr>
            <a:endParaRPr lang="en-US" sz="1200" dirty="0"/>
          </a:p>
          <a:p>
            <a:pPr>
              <a:defRPr/>
            </a:pPr>
            <a:r>
              <a:rPr lang="en-US" sz="2400" b="1" dirty="0">
                <a:solidFill>
                  <a:srgbClr val="F79646"/>
                </a:solidFill>
                <a:ea typeface="Times New Roman" pitchFamily="18" charset="0"/>
              </a:rPr>
              <a:t>Commercial Terms &amp; Conditions</a:t>
            </a:r>
          </a:p>
          <a:p>
            <a:pPr>
              <a:defRPr/>
            </a:pPr>
            <a:endParaRPr lang="en-US" sz="1600" dirty="0"/>
          </a:p>
          <a:p>
            <a:pPr marL="266700" indent="-266700">
              <a:spcAft>
                <a:spcPts val="200"/>
              </a:spcAft>
              <a:buFont typeface="Wingdings" pitchFamily="2" charset="2"/>
              <a:buChar char="v"/>
              <a:defRPr/>
            </a:pPr>
            <a:r>
              <a:rPr lang="en-US" sz="1600" dirty="0">
                <a:solidFill>
                  <a:schemeClr val="accent5">
                    <a:lumMod val="50000"/>
                  </a:schemeClr>
                </a:solidFill>
              </a:rPr>
              <a:t>Client is responsible for providing venue, conference facilities, AV equipment.</a:t>
            </a:r>
          </a:p>
          <a:p>
            <a:pPr marL="266700" indent="-266700">
              <a:spcAft>
                <a:spcPts val="200"/>
              </a:spcAft>
              <a:buFont typeface="Wingdings" pitchFamily="2" charset="2"/>
              <a:buChar char="v"/>
              <a:defRPr/>
            </a:pPr>
            <a:r>
              <a:rPr lang="en-US" sz="1600" dirty="0">
                <a:solidFill>
                  <a:schemeClr val="accent5">
                    <a:lumMod val="50000"/>
                  </a:schemeClr>
                </a:solidFill>
              </a:rPr>
              <a:t>Travel outside Delhi NCR – A 15% booking charge would be charged for Air, stay &amp; airport/ venue cab transfers, if booked through </a:t>
            </a:r>
            <a:r>
              <a:rPr lang="en-US" sz="1600" dirty="0" err="1">
                <a:solidFill>
                  <a:schemeClr val="accent5">
                    <a:lumMod val="50000"/>
                  </a:schemeClr>
                </a:solidFill>
              </a:rPr>
              <a:t>MaynardLeigh</a:t>
            </a:r>
            <a:r>
              <a:rPr lang="en-US" sz="1600" dirty="0">
                <a:solidFill>
                  <a:schemeClr val="accent5">
                    <a:lumMod val="50000"/>
                  </a:schemeClr>
                </a:solidFill>
              </a:rPr>
              <a:t> Travel Desk.</a:t>
            </a:r>
          </a:p>
          <a:p>
            <a:pPr marL="266700" indent="-266700">
              <a:spcAft>
                <a:spcPts val="200"/>
              </a:spcAft>
              <a:buFont typeface="Wingdings" pitchFamily="2" charset="2"/>
              <a:buChar char="v"/>
              <a:defRPr/>
            </a:pPr>
            <a:r>
              <a:rPr lang="en-US" sz="1600" dirty="0">
                <a:solidFill>
                  <a:schemeClr val="accent5">
                    <a:lumMod val="50000"/>
                  </a:schemeClr>
                </a:solidFill>
              </a:rPr>
              <a:t>Travel inside Delhi NCR - at </a:t>
            </a:r>
            <a:r>
              <a:rPr lang="en-US" sz="1600" dirty="0" err="1">
                <a:solidFill>
                  <a:schemeClr val="accent5">
                    <a:lumMod val="50000"/>
                  </a:schemeClr>
                </a:solidFill>
              </a:rPr>
              <a:t>Rs</a:t>
            </a:r>
            <a:r>
              <a:rPr lang="en-US" sz="1600" dirty="0">
                <a:solidFill>
                  <a:schemeClr val="accent5">
                    <a:lumMod val="50000"/>
                  </a:schemeClr>
                </a:solidFill>
              </a:rPr>
              <a:t>. 12.00 Per Km.</a:t>
            </a:r>
          </a:p>
          <a:p>
            <a:pPr marL="266700" indent="-266700">
              <a:spcAft>
                <a:spcPts val="200"/>
              </a:spcAft>
              <a:buFont typeface="Wingdings" pitchFamily="2" charset="2"/>
              <a:buChar char="v"/>
              <a:defRPr/>
            </a:pPr>
            <a:r>
              <a:rPr lang="en-US" sz="1600" dirty="0">
                <a:solidFill>
                  <a:schemeClr val="accent5">
                    <a:lumMod val="50000"/>
                  </a:schemeClr>
                </a:solidFill>
              </a:rPr>
              <a:t>Not inclusive of applicable taxes (service tax @ 15.00%). </a:t>
            </a:r>
          </a:p>
          <a:p>
            <a:pPr marL="266700" indent="-266700">
              <a:spcAft>
                <a:spcPts val="200"/>
              </a:spcAft>
              <a:buFont typeface="Wingdings" pitchFamily="2" charset="2"/>
              <a:buChar char="v"/>
              <a:defRPr/>
            </a:pPr>
            <a:r>
              <a:rPr lang="en-US" sz="1600" dirty="0">
                <a:solidFill>
                  <a:schemeClr val="accent5">
                    <a:lumMod val="50000"/>
                  </a:schemeClr>
                </a:solidFill>
              </a:rPr>
              <a:t>A commercial contract will be signed before the execution of the project. </a:t>
            </a:r>
          </a:p>
          <a:p>
            <a:pPr marL="266700" indent="-266700">
              <a:spcAft>
                <a:spcPts val="200"/>
              </a:spcAft>
              <a:buFont typeface="Wingdings" pitchFamily="2" charset="2"/>
              <a:buChar char="v"/>
              <a:defRPr/>
            </a:pPr>
            <a:r>
              <a:rPr lang="en-US" sz="1600" dirty="0">
                <a:solidFill>
                  <a:schemeClr val="accent5">
                    <a:lumMod val="50000"/>
                  </a:schemeClr>
                </a:solidFill>
              </a:rPr>
              <a:t>50% of cancellation fee will be charged on any cancellation or postponements that occur within 20 working days of the confirmed date of delivery. </a:t>
            </a:r>
          </a:p>
          <a:p>
            <a:pPr marL="266700" indent="-266700">
              <a:spcAft>
                <a:spcPts val="200"/>
              </a:spcAft>
              <a:buFont typeface="Wingdings" pitchFamily="2" charset="2"/>
              <a:buChar char="v"/>
              <a:defRPr/>
            </a:pPr>
            <a:r>
              <a:rPr lang="en-US" sz="1600" dirty="0">
                <a:solidFill>
                  <a:schemeClr val="accent5">
                    <a:lumMod val="50000"/>
                  </a:schemeClr>
                </a:solidFill>
              </a:rPr>
              <a:t>The above commercials are valid till the 31</a:t>
            </a:r>
            <a:r>
              <a:rPr lang="en-US" sz="1600" baseline="30000" dirty="0">
                <a:solidFill>
                  <a:schemeClr val="accent5">
                    <a:lumMod val="50000"/>
                  </a:schemeClr>
                </a:solidFill>
              </a:rPr>
              <a:t>st</a:t>
            </a:r>
            <a:r>
              <a:rPr lang="en-US" sz="1600" dirty="0">
                <a:solidFill>
                  <a:schemeClr val="accent5">
                    <a:lumMod val="50000"/>
                  </a:schemeClr>
                </a:solidFill>
              </a:rPr>
              <a:t> March, 2017</a:t>
            </a:r>
          </a:p>
          <a:p>
            <a:pPr marL="266700" indent="-266700">
              <a:spcAft>
                <a:spcPts val="200"/>
              </a:spcAft>
              <a:buFont typeface="Wingdings" pitchFamily="2" charset="2"/>
              <a:buChar char="v"/>
              <a:defRPr/>
            </a:pPr>
            <a:r>
              <a:rPr lang="en-US" sz="1600" dirty="0">
                <a:solidFill>
                  <a:schemeClr val="accent5">
                    <a:lumMod val="50000"/>
                  </a:schemeClr>
                </a:solidFill>
              </a:rPr>
              <a:t>Contracts, legal &amp; accounting paperwork (including billing &amp; payments) will be in the name of “Life Strategies </a:t>
            </a:r>
            <a:r>
              <a:rPr lang="en-US" sz="1600" dirty="0" err="1">
                <a:solidFill>
                  <a:schemeClr val="accent5">
                    <a:lumMod val="50000"/>
                  </a:schemeClr>
                </a:solidFill>
              </a:rPr>
              <a:t>Humancare</a:t>
            </a:r>
            <a:r>
              <a:rPr lang="en-US" sz="1600" dirty="0">
                <a:solidFill>
                  <a:schemeClr val="accent5">
                    <a:lumMod val="50000"/>
                  </a:schemeClr>
                </a:solidFill>
              </a:rPr>
              <a:t> Pvt. Ltd.” </a:t>
            </a:r>
            <a:r>
              <a:rPr lang="en-US" sz="1600" b="1" dirty="0">
                <a:solidFill>
                  <a:schemeClr val="accent5">
                    <a:lumMod val="50000"/>
                  </a:schemeClr>
                </a:solidFill>
              </a:rPr>
              <a:t> </a:t>
            </a:r>
          </a:p>
        </p:txBody>
      </p:sp>
      <p:sp>
        <p:nvSpPr>
          <p:cNvPr id="4" name="Rounded Rectangle 3"/>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a:t>
            </a:r>
          </a:p>
        </p:txBody>
      </p:sp>
      <p:pic>
        <p:nvPicPr>
          <p:cNvPr id="5" name="Picture 63"/>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605672" y="163497"/>
            <a:ext cx="1164464" cy="1167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046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Documents and Settings\a\My Documents\1 life strategies\Images\Gsk Sonepat\13.jpg"/>
          <p:cNvPicPr>
            <a:picLocks noChangeAspect="1" noChangeArrowheads="1"/>
          </p:cNvPicPr>
          <p:nvPr/>
        </p:nvPicPr>
        <p:blipFill>
          <a:blip r:embed="rId2" cstate="print"/>
          <a:srcRect/>
          <a:stretch>
            <a:fillRect/>
          </a:stretch>
        </p:blipFill>
        <p:spPr bwMode="auto">
          <a:xfrm>
            <a:off x="1524000" y="3048000"/>
            <a:ext cx="3048000" cy="2286000"/>
          </a:xfrm>
          <a:prstGeom prst="rect">
            <a:avLst/>
          </a:prstGeom>
          <a:noFill/>
          <a:ln w="9525">
            <a:noFill/>
            <a:miter lim="800000"/>
            <a:headEnd/>
            <a:tailEnd/>
          </a:ln>
        </p:spPr>
      </p:pic>
      <p:pic>
        <p:nvPicPr>
          <p:cNvPr id="25603" name="Picture 5" descr="C:\Documents and Settings\a\My Documents\1 life strategies\Images\Formulaone\DSC00259.JPG"/>
          <p:cNvPicPr>
            <a:picLocks noChangeAspect="1" noChangeArrowheads="1"/>
          </p:cNvPicPr>
          <p:nvPr/>
        </p:nvPicPr>
        <p:blipFill>
          <a:blip r:embed="rId3" cstate="print"/>
          <a:srcRect/>
          <a:stretch>
            <a:fillRect/>
          </a:stretch>
        </p:blipFill>
        <p:spPr bwMode="auto">
          <a:xfrm>
            <a:off x="1524000" y="1676400"/>
            <a:ext cx="3048000" cy="1841500"/>
          </a:xfrm>
          <a:prstGeom prst="rect">
            <a:avLst/>
          </a:prstGeom>
          <a:noFill/>
          <a:ln w="9525">
            <a:noFill/>
            <a:miter lim="800000"/>
            <a:headEnd/>
            <a:tailEnd/>
          </a:ln>
        </p:spPr>
      </p:pic>
      <p:pic>
        <p:nvPicPr>
          <p:cNvPr id="25604" name="Picture 8" descr="E:\Marketing\Maynard Leigh\Website Content editing\Images\for MLA web,borchure,all about us\DSCN2534.JPG"/>
          <p:cNvPicPr>
            <a:picLocks noChangeAspect="1" noChangeArrowheads="1"/>
          </p:cNvPicPr>
          <p:nvPr/>
        </p:nvPicPr>
        <p:blipFill>
          <a:blip r:embed="rId4" cstate="print"/>
          <a:srcRect/>
          <a:stretch>
            <a:fillRect/>
          </a:stretch>
        </p:blipFill>
        <p:spPr bwMode="auto">
          <a:xfrm>
            <a:off x="1524000" y="0"/>
            <a:ext cx="3048000" cy="2095500"/>
          </a:xfrm>
          <a:prstGeom prst="rect">
            <a:avLst/>
          </a:prstGeom>
          <a:noFill/>
          <a:ln w="9525">
            <a:noFill/>
            <a:miter lim="800000"/>
            <a:headEnd/>
            <a:tailEnd/>
          </a:ln>
        </p:spPr>
      </p:pic>
      <p:pic>
        <p:nvPicPr>
          <p:cNvPr id="25605" name="Picture 5" descr="D:\Training Videos &amp; Pictures\Alcetel lucent\DSC01948.JPG"/>
          <p:cNvPicPr>
            <a:picLocks noChangeAspect="1" noChangeArrowheads="1"/>
          </p:cNvPicPr>
          <p:nvPr/>
        </p:nvPicPr>
        <p:blipFill>
          <a:blip r:embed="rId5" cstate="print"/>
          <a:srcRect/>
          <a:stretch>
            <a:fillRect/>
          </a:stretch>
        </p:blipFill>
        <p:spPr bwMode="auto">
          <a:xfrm>
            <a:off x="1524000" y="5143500"/>
            <a:ext cx="3048000" cy="1714500"/>
          </a:xfrm>
          <a:prstGeom prst="rect">
            <a:avLst/>
          </a:prstGeom>
          <a:noFill/>
          <a:ln w="9525">
            <a:noFill/>
            <a:miter lim="800000"/>
            <a:headEnd/>
            <a:tailEnd/>
          </a:ln>
        </p:spPr>
      </p:pic>
      <p:pic>
        <p:nvPicPr>
          <p:cNvPr id="25606" name="Picture 3" descr="C:\Documents and Settings\a\My Documents\1 life strategies\Images\Rediffusion\DSCN0272.JPG"/>
          <p:cNvPicPr>
            <a:picLocks noChangeAspect="1" noChangeArrowheads="1"/>
          </p:cNvPicPr>
          <p:nvPr/>
        </p:nvPicPr>
        <p:blipFill>
          <a:blip r:embed="rId6" cstate="print"/>
          <a:srcRect/>
          <a:stretch>
            <a:fillRect/>
          </a:stretch>
        </p:blipFill>
        <p:spPr bwMode="auto">
          <a:xfrm>
            <a:off x="4572000" y="0"/>
            <a:ext cx="3124200" cy="2362200"/>
          </a:xfrm>
          <a:prstGeom prst="rect">
            <a:avLst/>
          </a:prstGeom>
          <a:noFill/>
          <a:ln w="9525">
            <a:noFill/>
            <a:miter lim="800000"/>
            <a:headEnd/>
            <a:tailEnd/>
          </a:ln>
        </p:spPr>
      </p:pic>
      <p:pic>
        <p:nvPicPr>
          <p:cNvPr id="25607" name="Picture 3" descr="D:\1\Mydocs in D\1 life strategies\Images\for MLA web,borchure,all about us\DSC01776.JPG"/>
          <p:cNvPicPr>
            <a:picLocks noChangeAspect="1" noChangeArrowheads="1"/>
          </p:cNvPicPr>
          <p:nvPr/>
        </p:nvPicPr>
        <p:blipFill>
          <a:blip r:embed="rId7" cstate="print"/>
          <a:srcRect/>
          <a:stretch>
            <a:fillRect/>
          </a:stretch>
        </p:blipFill>
        <p:spPr bwMode="auto">
          <a:xfrm>
            <a:off x="7518400" y="0"/>
            <a:ext cx="3149600" cy="2133600"/>
          </a:xfrm>
          <a:prstGeom prst="rect">
            <a:avLst/>
          </a:prstGeom>
          <a:noFill/>
          <a:ln w="9525">
            <a:noFill/>
            <a:miter lim="800000"/>
            <a:headEnd/>
            <a:tailEnd/>
          </a:ln>
        </p:spPr>
      </p:pic>
      <p:pic>
        <p:nvPicPr>
          <p:cNvPr id="25608" name="Picture 2" descr="D:\1\Mydocs in D\1 life strategies\Images\for MLA web,borchure,all about us\DSC01945.JPG"/>
          <p:cNvPicPr>
            <a:picLocks noChangeAspect="1" noChangeArrowheads="1"/>
          </p:cNvPicPr>
          <p:nvPr/>
        </p:nvPicPr>
        <p:blipFill>
          <a:blip r:embed="rId8" cstate="print"/>
          <a:srcRect/>
          <a:stretch>
            <a:fillRect/>
          </a:stretch>
        </p:blipFill>
        <p:spPr bwMode="auto">
          <a:xfrm>
            <a:off x="7467600" y="2057401"/>
            <a:ext cx="3200400" cy="1808163"/>
          </a:xfrm>
          <a:prstGeom prst="rect">
            <a:avLst/>
          </a:prstGeom>
          <a:noFill/>
          <a:ln w="9525">
            <a:noFill/>
            <a:miter lim="800000"/>
            <a:headEnd/>
            <a:tailEnd/>
          </a:ln>
        </p:spPr>
      </p:pic>
      <p:pic>
        <p:nvPicPr>
          <p:cNvPr id="25609" name="Picture 5" descr="C:\Documents and Settings\a\My Documents\1 life strategies\Images\Gsk Sonepat\5.jpg"/>
          <p:cNvPicPr>
            <a:picLocks noChangeAspect="1" noChangeArrowheads="1"/>
          </p:cNvPicPr>
          <p:nvPr/>
        </p:nvPicPr>
        <p:blipFill>
          <a:blip r:embed="rId9" cstate="print"/>
          <a:srcRect/>
          <a:stretch>
            <a:fillRect/>
          </a:stretch>
        </p:blipFill>
        <p:spPr bwMode="auto">
          <a:xfrm>
            <a:off x="7467600" y="4724400"/>
            <a:ext cx="3200400" cy="2133600"/>
          </a:xfrm>
          <a:prstGeom prst="rect">
            <a:avLst/>
          </a:prstGeom>
          <a:noFill/>
          <a:ln w="9525">
            <a:noFill/>
            <a:miter lim="800000"/>
            <a:headEnd/>
            <a:tailEnd/>
          </a:ln>
        </p:spPr>
      </p:pic>
      <p:pic>
        <p:nvPicPr>
          <p:cNvPr id="25610" name="Picture 4" descr="C:\Documents and Settings\a\My Documents\1 life strategies\Images\Autodesk Team Building\3.jpg"/>
          <p:cNvPicPr>
            <a:picLocks noChangeAspect="1" noChangeArrowheads="1"/>
          </p:cNvPicPr>
          <p:nvPr/>
        </p:nvPicPr>
        <p:blipFill>
          <a:blip r:embed="rId10" cstate="print"/>
          <a:srcRect/>
          <a:stretch>
            <a:fillRect/>
          </a:stretch>
        </p:blipFill>
        <p:spPr bwMode="auto">
          <a:xfrm>
            <a:off x="4572000" y="4587876"/>
            <a:ext cx="2895600" cy="2270125"/>
          </a:xfrm>
          <a:prstGeom prst="rect">
            <a:avLst/>
          </a:prstGeom>
          <a:noFill/>
          <a:ln w="9525">
            <a:noFill/>
            <a:miter lim="800000"/>
            <a:headEnd/>
            <a:tailEnd/>
          </a:ln>
        </p:spPr>
      </p:pic>
      <p:pic>
        <p:nvPicPr>
          <p:cNvPr id="25611" name="Picture 2" descr="E:\Life strategies Stamp &amp; Signature\Maitri Gopalakrishna Images\DSCN0043.JPG"/>
          <p:cNvPicPr>
            <a:picLocks noChangeAspect="1" noChangeArrowheads="1"/>
          </p:cNvPicPr>
          <p:nvPr/>
        </p:nvPicPr>
        <p:blipFill>
          <a:blip r:embed="rId11" cstate="print"/>
          <a:srcRect t="25830" b="9271"/>
          <a:stretch>
            <a:fillRect/>
          </a:stretch>
        </p:blipFill>
        <p:spPr bwMode="auto">
          <a:xfrm>
            <a:off x="7467600" y="3657600"/>
            <a:ext cx="3200400" cy="1557338"/>
          </a:xfrm>
          <a:prstGeom prst="rect">
            <a:avLst/>
          </a:prstGeom>
          <a:noFill/>
          <a:ln w="9525">
            <a:noFill/>
            <a:miter lim="800000"/>
            <a:headEnd/>
            <a:tailEnd/>
          </a:ln>
        </p:spPr>
      </p:pic>
      <p:pic>
        <p:nvPicPr>
          <p:cNvPr id="25612" name="25A1F1B6-5F60-4EAC-94FD-8B7E7D36B5A6" descr="cid:image006.jpg@01CFF854.65A7C9B0"/>
          <p:cNvPicPr>
            <a:picLocks noChangeAspect="1" noChangeArrowheads="1"/>
          </p:cNvPicPr>
          <p:nvPr/>
        </p:nvPicPr>
        <p:blipFill>
          <a:blip r:embed="rId12" r:link="rId13" cstate="print"/>
          <a:srcRect/>
          <a:stretch>
            <a:fillRect/>
          </a:stretch>
        </p:blipFill>
        <p:spPr bwMode="auto">
          <a:xfrm>
            <a:off x="4610100" y="1943100"/>
            <a:ext cx="2971800" cy="2971800"/>
          </a:xfrm>
          <a:prstGeom prst="rect">
            <a:avLst/>
          </a:prstGeom>
          <a:noFill/>
          <a:ln w="9525">
            <a:noFill/>
            <a:miter lim="800000"/>
            <a:headEnd/>
            <a:tailEnd/>
          </a:ln>
        </p:spPr>
      </p:pic>
    </p:spTree>
    <p:extLst>
      <p:ext uri="{BB962C8B-B14F-4D97-AF65-F5344CB8AC3E}">
        <p14:creationId xmlns:p14="http://schemas.microsoft.com/office/powerpoint/2010/main" val="249269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5" descr="xerox.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70976" y="3810001"/>
            <a:ext cx="159702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11" descr="http://1.bp.blogspot.com/_AcBUSVxs82w/S-opoW1jzYI/AAAAAAAAcrc/BFP8BbYq_ZQ/s1600/Ranbax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6089650"/>
            <a:ext cx="2590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C:\Kanika\Design\Logo\sun-financial-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505201"/>
            <a:ext cx="139065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6" descr="logo-gsk.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3113" y="1052513"/>
            <a:ext cx="16827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8" descr="logo_aricent.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5791200"/>
            <a:ext cx="16764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descr="ansal_logo.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6248400"/>
            <a:ext cx="160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 descr="E:\Clipart\Logo\Grant Thornton 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6800" y="4487864"/>
            <a:ext cx="17526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28" descr="bristlecone-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98614" y="1582739"/>
            <a:ext cx="162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22" descr="hyatt_main logo.gi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4724400"/>
            <a:ext cx="10858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29" descr="Alcatel Lucent_Logo.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800601" y="17478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31" descr="Artech Info_Logo.gi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20001" y="4572000"/>
            <a:ext cx="9191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32" descr="Comviva_logo_Final.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276601" y="5181600"/>
            <a:ext cx="1609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34" descr="dell logo3.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810000" y="2209800"/>
            <a:ext cx="12192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37" descr="D:\1\Mydocs in D\1 life strategies\Images\Punj Lloyd_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4563" y="5715001"/>
            <a:ext cx="1600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38" descr="D:\1\Mydocs in D\1 life strategies\Images\sopra_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00600" y="2362201"/>
            <a:ext cx="1042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40" descr="huawei logo.jp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19601" y="1052513"/>
            <a:ext cx="6842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42" descr="tv_today_network.jp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352800" y="1295400"/>
            <a:ext cx="83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51" descr="HCCB logo.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3048001"/>
            <a:ext cx="2630488"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2" descr="E:\Maynard Leigh Associates\Images &amp; Videos\LOGO\Unitech_new.jpg"/>
          <p:cNvPicPr>
            <a:picLocks noChangeAspect="1" noChangeArrowheads="1"/>
          </p:cNvPicPr>
          <p:nvPr/>
        </p:nvPicPr>
        <p:blipFill>
          <a:blip r:embed="rId21">
            <a:extLst>
              <a:ext uri="{28A0092B-C50C-407E-A947-70E740481C1C}">
                <a14:useLocalDpi xmlns:a14="http://schemas.microsoft.com/office/drawing/2010/main" val="0"/>
              </a:ext>
            </a:extLst>
          </a:blip>
          <a:srcRect b="171"/>
          <a:stretch>
            <a:fillRect/>
          </a:stretch>
        </p:blipFill>
        <p:spPr bwMode="auto">
          <a:xfrm>
            <a:off x="3114676" y="6273800"/>
            <a:ext cx="15335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51" descr="E:\Maynard Leigh Associates\Images &amp; Videos\LOGO\Max Bupa_Logo.png"/>
          <p:cNvPicPr>
            <a:picLocks noChangeAspect="1" noChangeArrowheads="1"/>
          </p:cNvPicPr>
          <p:nvPr/>
        </p:nvPicPr>
        <p:blipFill>
          <a:blip r:embed="rId22">
            <a:extLst>
              <a:ext uri="{28A0092B-C50C-407E-A947-70E740481C1C}">
                <a14:useLocalDpi xmlns:a14="http://schemas.microsoft.com/office/drawing/2010/main" val="0"/>
              </a:ext>
            </a:extLst>
          </a:blip>
          <a:srcRect l="4861" r="4762"/>
          <a:stretch>
            <a:fillRect/>
          </a:stretch>
        </p:blipFill>
        <p:spPr bwMode="auto">
          <a:xfrm>
            <a:off x="5951538" y="2189164"/>
            <a:ext cx="12557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1" descr="E:\Maynard Leigh Associates\Images &amp; Videos\LOGO\exl logo.gif"/>
          <p:cNvPicPr>
            <a:picLocks noChangeAspect="1" noChangeArrowheads="1"/>
          </p:cNvPicPr>
          <p:nvPr/>
        </p:nvPicPr>
        <p:blipFill>
          <a:blip r:embed="rId23">
            <a:extLst>
              <a:ext uri="{28A0092B-C50C-407E-A947-70E740481C1C}">
                <a14:useLocalDpi xmlns:a14="http://schemas.microsoft.com/office/drawing/2010/main" val="0"/>
              </a:ext>
            </a:extLst>
          </a:blip>
          <a:srcRect l="17519"/>
          <a:stretch>
            <a:fillRect/>
          </a:stretch>
        </p:blipFill>
        <p:spPr bwMode="auto">
          <a:xfrm>
            <a:off x="8280401" y="3762376"/>
            <a:ext cx="8874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54" descr="sony_india_logo.gif"/>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8534400" y="2362201"/>
            <a:ext cx="9906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48" descr="hsbc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39000" y="1673226"/>
            <a:ext cx="23622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9" name="Picture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77200" y="2895601"/>
            <a:ext cx="14478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0" name="Picture 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77388" y="2133600"/>
            <a:ext cx="8620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1" name="Picture 12" descr="steria_logo.jpeg"/>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999" t="25999" r="3999" b="22000"/>
          <a:stretch>
            <a:fillRect/>
          </a:stretch>
        </p:blipFill>
        <p:spPr bwMode="auto">
          <a:xfrm>
            <a:off x="7239000" y="2166938"/>
            <a:ext cx="13477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2" name="Picture 2" descr="Syntel_Logo.jpe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267200" y="5791201"/>
            <a:ext cx="16573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Picture 4" descr="spice jet.jp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1600200" y="6280151"/>
            <a:ext cx="1422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4" name="Picture 5" descr="yamaha.jpg"/>
          <p:cNvPicPr>
            <a:picLocks noChangeAspect="1"/>
          </p:cNvPicPr>
          <p:nvPr/>
        </p:nvPicPr>
        <p:blipFill>
          <a:blip r:embed="rId31">
            <a:extLst>
              <a:ext uri="{28A0092B-C50C-407E-A947-70E740481C1C}">
                <a14:useLocalDpi xmlns:a14="http://schemas.microsoft.com/office/drawing/2010/main" val="0"/>
              </a:ext>
            </a:extLst>
          </a:blip>
          <a:srcRect l="7433"/>
          <a:stretch>
            <a:fillRect/>
          </a:stretch>
        </p:blipFill>
        <p:spPr bwMode="auto">
          <a:xfrm>
            <a:off x="1530350" y="5029200"/>
            <a:ext cx="1517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Picture 6" descr="Formula One.jp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595563" y="4572000"/>
            <a:ext cx="11287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Picture 7" descr="csc.jp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1676400" y="4495800"/>
            <a:ext cx="9223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Picture 18" descr="Birlasoft logo.gif"/>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029200" y="5207000"/>
            <a:ext cx="1828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TS_mrkt Rx.jpg"/>
          <p:cNvPicPr>
            <a:picLocks noChangeAspect="1"/>
          </p:cNvPicPr>
          <p:nvPr/>
        </p:nvPicPr>
        <p:blipFill>
          <a:blip r:embed="rId35"/>
          <a:stretch>
            <a:fillRect/>
          </a:stretch>
        </p:blipFill>
        <p:spPr>
          <a:xfrm>
            <a:off x="3810000" y="4343401"/>
            <a:ext cx="1371600" cy="676275"/>
          </a:xfrm>
          <a:prstGeom prst="rect">
            <a:avLst/>
          </a:prstGeom>
          <a:solidFill>
            <a:schemeClr val="bg1">
              <a:lumMod val="75000"/>
            </a:schemeClr>
          </a:solidFill>
        </p:spPr>
      </p:pic>
      <p:pic>
        <p:nvPicPr>
          <p:cNvPr id="26659" name="Picture 10" descr="index.jpe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9167813" y="6215063"/>
            <a:ext cx="10668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0" name="Picture 57" descr="lanco logo.gif"/>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6711950" y="4098926"/>
            <a:ext cx="1384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1" name="Picture 3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15000" y="2819401"/>
            <a:ext cx="9715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2" name="Picture 11" descr="ericsson_logo.jpeg"/>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3200401" y="5562600"/>
            <a:ext cx="7858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3" name="Picture 12" descr="airtel.jpg"/>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8077200" y="3200400"/>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4" name="Picture 13" descr="apollo.jpg"/>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4351338" y="3124200"/>
            <a:ext cx="12112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5" name="Picture 15" descr="Redifussion365.jpeg"/>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608138" y="5676900"/>
            <a:ext cx="1363662"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6" name="Picture 16" descr="Suzuki-Logo.jpeg"/>
          <p:cNvPicPr>
            <a:picLocks noChangeAspect="1"/>
          </p:cNvPicPr>
          <p:nvPr/>
        </p:nvPicPr>
        <p:blipFill>
          <a:blip r:embed="rId43">
            <a:extLst>
              <a:ext uri="{28A0092B-C50C-407E-A947-70E740481C1C}">
                <a14:useLocalDpi xmlns:a14="http://schemas.microsoft.com/office/drawing/2010/main" val="0"/>
              </a:ext>
            </a:extLst>
          </a:blip>
          <a:srcRect t="21346" b="17581"/>
          <a:stretch>
            <a:fillRect/>
          </a:stretch>
        </p:blipFill>
        <p:spPr bwMode="auto">
          <a:xfrm>
            <a:off x="5181601" y="4495800"/>
            <a:ext cx="9683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7" name="Picture 17" descr="Bharti-Infratel1.jpe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2362201" y="3352800"/>
            <a:ext cx="13573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8" name="Picture 58" descr="RJcorp.gif"/>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9596438" y="1500189"/>
            <a:ext cx="8001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9" name="Picture 59" descr="aon_hewitt_logo_red_blue_large.jpg"/>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97925" y="5105400"/>
            <a:ext cx="1943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0" name="Rectangle 2"/>
          <p:cNvSpPr txBox="1">
            <a:spLocks noChangeArrowheads="1"/>
          </p:cNvSpPr>
          <p:nvPr/>
        </p:nvSpPr>
        <p:spPr bwMode="auto">
          <a:xfrm>
            <a:off x="1524000" y="0"/>
            <a:ext cx="9144000" cy="4572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chemeClr val="bg1"/>
                </a:solidFill>
              </a:rPr>
              <a:t>Our Clients</a:t>
            </a:r>
          </a:p>
        </p:txBody>
      </p:sp>
      <p:pic>
        <p:nvPicPr>
          <p:cNvPr id="26671" name="Picture 1" descr="Maynard - Leigh Logo copy"/>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882188" y="0"/>
            <a:ext cx="7858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2" name="Picture 59" descr="US Embassy.jpg"/>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8153401" y="5029200"/>
            <a:ext cx="79057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3" name="Picture 2" descr="C:\Things\Work\MLA\Images\Logo's\AstraZeneca-Logo-1.jpg"/>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752600" y="952500"/>
            <a:ext cx="1270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4" name="Picture 62" descr="stryker_logo.png"/>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7010401" y="5029200"/>
            <a:ext cx="90646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5" name="Picture 50" descr="E:\Maynard Leigh Associates\Images &amp; Videos\LOGO\tata-docomo-logo-2.jpg"/>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16264" y="3733800"/>
            <a:ext cx="21224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6" name="Picture 2" descr="C:\Kanika\Design\Logo\max logo with tag line.jpg"/>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781800" y="2867025"/>
            <a:ext cx="12192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7" name="Picture 23" descr="Wells Fargo Logo.gif"/>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1676400" y="35052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8" name="Picture 2" descr="http://upload.wikimedia.org/wikipedia/commons/thumb/c/ce/Coca-Cola_logo.svg/800px-Coca-Cola_logo.svg.png"/>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828800" y="533401"/>
            <a:ext cx="1676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9" name="AutoShape 4" descr="http://upload.wikimedia.org/wikipedia/commons/e/e2/McKinsey_and_Company_Logo_1.sv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80" name="AutoShape 6" descr="http://upload.wikimedia.org/wikipedia/commons/e/e2/McKinsey_and_Company_Logo_1.sv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pic>
        <p:nvPicPr>
          <p:cNvPr id="26681" name="Picture 9" descr="http://israelbrain.org/wp-content/uploads/2013/09/mckinsey-and-company-logo.png"/>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576763" y="620714"/>
            <a:ext cx="2959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2" name="Picture 59" descr="gap-logo.png"/>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3733800" y="5334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3" name="Picture 2" descr="http://t3.gstatic.com/images?q=tbn:ANd9GcRpV_6CbzpJSGV43hNFp2DtSTMaspOjpz6wdyQ5uHc57WfS_Zrv"/>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524000" y="2133600"/>
            <a:ext cx="2476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4" name="Picture 61" descr="http://1.bp.blogspot.com/-q6KctzyvpxU/UdK18T-GYWI/AAAAAAAAaic/SRCL__L9O_M/s917/EY+logo+2013.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7848600" y="457200"/>
            <a:ext cx="106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5" name="Picture 8" descr="http://www.adaptive.com/wp-content/uploads/2013/01/cognizant_notag_cmyk-01.jpg"/>
          <p:cNvPicPr>
            <a:picLocks noChangeAspect="1" noChangeArrowheads="1"/>
          </p:cNvPicPr>
          <p:nvPr/>
        </p:nvPicPr>
        <p:blipFill>
          <a:blip r:embed="rId5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9026" y="685800"/>
            <a:ext cx="19589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93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Box 4"/>
          <p:cNvSpPr txBox="1">
            <a:spLocks noChangeArrowheads="1"/>
          </p:cNvSpPr>
          <p:nvPr/>
        </p:nvSpPr>
        <p:spPr bwMode="auto">
          <a:xfrm>
            <a:off x="2362200" y="1295401"/>
            <a:ext cx="6858000" cy="830263"/>
          </a:xfrm>
          <a:prstGeom prst="rect">
            <a:avLst/>
          </a:prstGeom>
          <a:noFill/>
          <a:ln w="9525">
            <a:noFill/>
            <a:miter lim="800000"/>
            <a:headEnd/>
            <a:tailEnd/>
          </a:ln>
        </p:spPr>
        <p:txBody>
          <a:bodyPr>
            <a:spAutoFit/>
          </a:bodyPr>
          <a:lstStyle/>
          <a:p>
            <a:pPr algn="ctr"/>
            <a:r>
              <a:rPr lang="en-US" sz="2400" b="1">
                <a:latin typeface="Calibri" pitchFamily="34" charset="0"/>
              </a:rPr>
              <a:t>Let’s work in partnership to create impact &amp; unlock potential</a:t>
            </a:r>
          </a:p>
        </p:txBody>
      </p:sp>
      <p:pic>
        <p:nvPicPr>
          <p:cNvPr id="22534" name="Picture 4" descr="Description: thumbprint"/>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3438065">
            <a:off x="4660107" y="2034382"/>
            <a:ext cx="1824038" cy="2111375"/>
          </a:xfrm>
          <a:prstGeom prst="rect">
            <a:avLst/>
          </a:prstGeom>
          <a:noFill/>
          <a:ln w="9525">
            <a:noFill/>
            <a:miter lim="800000"/>
            <a:headEnd/>
            <a:tailEnd/>
          </a:ln>
        </p:spPr>
      </p:pic>
      <p:sp>
        <p:nvSpPr>
          <p:cNvPr id="7" name="Rectangle 3"/>
          <p:cNvSpPr>
            <a:spLocks noChangeArrowheads="1"/>
          </p:cNvSpPr>
          <p:nvPr/>
        </p:nvSpPr>
        <p:spPr bwMode="auto">
          <a:xfrm>
            <a:off x="1666876" y="4613910"/>
            <a:ext cx="8734425" cy="1328023"/>
          </a:xfrm>
          <a:prstGeom prst="roundRect">
            <a:avLst/>
          </a:prstGeom>
          <a:noFill/>
          <a:ln w="9525">
            <a:solidFill>
              <a:schemeClr val="bg1">
                <a:lumMod val="75000"/>
              </a:schemeClr>
            </a:solidFill>
            <a:miter lim="800000"/>
            <a:headEnd/>
            <a:tailEnd/>
          </a:ln>
          <a:effectLst/>
        </p:spPr>
        <p:txBody>
          <a:bodyPr wrap="square" anchor="ctr">
            <a:spAutoFit/>
          </a:bodyPr>
          <a:lstStyle/>
          <a:p>
            <a:pPr>
              <a:lnSpc>
                <a:spcPct val="150000"/>
              </a:lnSpc>
              <a:defRPr/>
            </a:pPr>
            <a:r>
              <a:rPr lang="en-GB" sz="1200" dirty="0">
                <a:latin typeface="Arial" charset="0"/>
              </a:rPr>
              <a:t>For further information please connect with:</a:t>
            </a:r>
          </a:p>
          <a:p>
            <a:pPr>
              <a:lnSpc>
                <a:spcPct val="150000"/>
              </a:lnSpc>
              <a:defRPr/>
            </a:pPr>
            <a:endParaRPr lang="en-GB" sz="1200" dirty="0">
              <a:latin typeface="Arial" charset="0"/>
            </a:endParaRPr>
          </a:p>
          <a:p>
            <a:pPr>
              <a:lnSpc>
                <a:spcPct val="150000"/>
              </a:lnSpc>
              <a:defRPr/>
            </a:pPr>
            <a:endParaRPr lang="en-GB" sz="1200" dirty="0">
              <a:latin typeface="Arial" charset="0"/>
            </a:endParaRPr>
          </a:p>
          <a:p>
            <a:pPr>
              <a:lnSpc>
                <a:spcPct val="150000"/>
              </a:lnSpc>
              <a:defRPr/>
            </a:pPr>
            <a:endParaRPr lang="en-GB" sz="1200" dirty="0">
              <a:latin typeface="Arial" charset="0"/>
            </a:endParaRPr>
          </a:p>
        </p:txBody>
      </p:sp>
      <p:sp>
        <p:nvSpPr>
          <p:cNvPr id="8" name="TextBox 4"/>
          <p:cNvSpPr txBox="1">
            <a:spLocks noChangeArrowheads="1"/>
          </p:cNvSpPr>
          <p:nvPr/>
        </p:nvSpPr>
        <p:spPr bwMode="auto">
          <a:xfrm>
            <a:off x="1738312" y="5072064"/>
            <a:ext cx="6034088" cy="646331"/>
          </a:xfrm>
          <a:prstGeom prst="rect">
            <a:avLst/>
          </a:prstGeom>
          <a:noFill/>
          <a:ln w="9525">
            <a:noFill/>
            <a:miter lim="800000"/>
            <a:headEnd/>
            <a:tailEnd/>
          </a:ln>
        </p:spPr>
        <p:txBody>
          <a:bodyPr wrap="square">
            <a:spAutoFit/>
          </a:bodyPr>
          <a:lstStyle/>
          <a:p>
            <a:r>
              <a:rPr lang="en-GB" sz="1200" b="1" dirty="0">
                <a:solidFill>
                  <a:schemeClr val="accent1"/>
                </a:solidFill>
              </a:rPr>
              <a:t>Contact            Jigyasa Sharma/ </a:t>
            </a:r>
            <a:r>
              <a:rPr lang="en-GB" sz="1200" b="1" dirty="0" err="1">
                <a:solidFill>
                  <a:schemeClr val="accent1"/>
                </a:solidFill>
              </a:rPr>
              <a:t>Varun</a:t>
            </a:r>
            <a:r>
              <a:rPr lang="en-GB" sz="1200" b="1" dirty="0">
                <a:solidFill>
                  <a:schemeClr val="accent1"/>
                </a:solidFill>
              </a:rPr>
              <a:t> Gupta</a:t>
            </a:r>
          </a:p>
          <a:p>
            <a:r>
              <a:rPr lang="en-GB" sz="1200" b="1" dirty="0">
                <a:solidFill>
                  <a:schemeClr val="accent1"/>
                </a:solidFill>
              </a:rPr>
              <a:t>Email             	jigyasa@maynardleigh.in / varun@maynardleigh.in</a:t>
            </a:r>
            <a:endParaRPr lang="en-US" sz="1200" dirty="0">
              <a:solidFill>
                <a:schemeClr val="accent1"/>
              </a:solidFill>
            </a:endParaRPr>
          </a:p>
          <a:p>
            <a:r>
              <a:rPr lang="en-GB" sz="1200" b="1" dirty="0">
                <a:solidFill>
                  <a:schemeClr val="accent1"/>
                </a:solidFill>
              </a:rPr>
              <a:t>Telephone    	+91 9717922445/ +91 9560192443</a:t>
            </a:r>
            <a:endParaRPr lang="en-US" sz="1200" dirty="0">
              <a:solidFill>
                <a:schemeClr val="accent1"/>
              </a:solidFill>
            </a:endParaRPr>
          </a:p>
        </p:txBody>
      </p:sp>
    </p:spTree>
    <p:extLst>
      <p:ext uri="{BB962C8B-B14F-4D97-AF65-F5344CB8AC3E}">
        <p14:creationId xmlns:p14="http://schemas.microsoft.com/office/powerpoint/2010/main" val="220917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5535" y="150125"/>
            <a:ext cx="5385515" cy="523220"/>
          </a:xfrm>
          <a:prstGeom prst="rect">
            <a:avLst/>
          </a:prstGeom>
        </p:spPr>
        <p:txBody>
          <a:bodyPr wrap="square">
            <a:spAutoFit/>
          </a:bodyPr>
          <a:lstStyle/>
          <a:p>
            <a:pPr>
              <a:defRPr/>
            </a:pPr>
            <a:r>
              <a:rPr lang="en-GB" sz="2800" b="1" dirty="0">
                <a:solidFill>
                  <a:schemeClr val="tx2"/>
                </a:solidFill>
                <a:cs typeface="Arial" pitchFamily="34" charset="0"/>
              </a:rPr>
              <a:t>Your need as we understand</a:t>
            </a:r>
            <a:endParaRPr lang="en-US" sz="2800" dirty="0">
              <a:solidFill>
                <a:schemeClr val="tx2"/>
              </a:solidFill>
            </a:endParaRPr>
          </a:p>
        </p:txBody>
      </p:sp>
      <p:sp>
        <p:nvSpPr>
          <p:cNvPr id="9" name="Rectangle 2"/>
          <p:cNvSpPr>
            <a:spLocks noChangeArrowheads="1"/>
          </p:cNvSpPr>
          <p:nvPr/>
        </p:nvSpPr>
        <p:spPr bwMode="auto">
          <a:xfrm>
            <a:off x="3017230" y="3973433"/>
            <a:ext cx="8594197" cy="817245"/>
          </a:xfrm>
          <a:prstGeom prst="roundRect">
            <a:avLst/>
          </a:prstGeom>
          <a:noFill/>
          <a:ln w="9525">
            <a:solidFill>
              <a:schemeClr val="bg1">
                <a:lumMod val="50000"/>
              </a:schemeClr>
            </a:solidFill>
            <a:miter lim="800000"/>
            <a:headEnd/>
            <a:tailEnd/>
          </a:ln>
          <a:effectLst/>
        </p:spPr>
        <p:txBody>
          <a:bodyPr wrap="square" anchor="ctr">
            <a:spAutoFit/>
          </a:bodyPr>
          <a:lstStyle/>
          <a:p>
            <a:pPr lvl="0"/>
            <a:r>
              <a:rPr lang="en-US" sz="1400" b="1" dirty="0">
                <a:ea typeface="Times New Roman" pitchFamily="18" charset="0"/>
              </a:rPr>
              <a:t>The business is suffering as last minute wants lead to complaints. </a:t>
            </a:r>
            <a:r>
              <a:rPr lang="en-US" sz="1400" b="1" dirty="0" err="1">
                <a:ea typeface="Times New Roman" pitchFamily="18" charset="0"/>
              </a:rPr>
              <a:t>Eg</a:t>
            </a:r>
            <a:r>
              <a:rPr lang="en-US" sz="1400" b="1" dirty="0">
                <a:ea typeface="Times New Roman" pitchFamily="18" charset="0"/>
              </a:rPr>
              <a:t>: One of the business promised the client of a delivery within 2 weeks however when the GMS team checked the actual turn around time, it was three weeks. This dropped </a:t>
            </a:r>
            <a:r>
              <a:rPr lang="en-US" sz="1400" b="1" dirty="0" err="1">
                <a:ea typeface="Times New Roman" pitchFamily="18" charset="0"/>
              </a:rPr>
              <a:t>Genpact’s</a:t>
            </a:r>
            <a:r>
              <a:rPr lang="en-US" sz="1400" b="1" dirty="0">
                <a:ea typeface="Times New Roman" pitchFamily="18" charset="0"/>
              </a:rPr>
              <a:t> credibility.</a:t>
            </a:r>
          </a:p>
        </p:txBody>
      </p:sp>
      <p:sp>
        <p:nvSpPr>
          <p:cNvPr id="15" name="Rounded Rectangle 14"/>
          <p:cNvSpPr/>
          <p:nvPr/>
        </p:nvSpPr>
        <p:spPr>
          <a:xfrm>
            <a:off x="463608" y="924663"/>
            <a:ext cx="1713536" cy="526764"/>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dirty="0">
                <a:solidFill>
                  <a:srgbClr val="0070C0"/>
                </a:solidFill>
              </a:rPr>
              <a:t>Situation</a:t>
            </a:r>
          </a:p>
        </p:txBody>
      </p:sp>
      <p:sp>
        <p:nvSpPr>
          <p:cNvPr id="16" name="Rounded Rectangle 15"/>
          <p:cNvSpPr/>
          <p:nvPr/>
        </p:nvSpPr>
        <p:spPr>
          <a:xfrm>
            <a:off x="348343" y="2928115"/>
            <a:ext cx="2249714" cy="494442"/>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dirty="0">
                <a:solidFill>
                  <a:srgbClr val="0070C0"/>
                </a:solidFill>
              </a:rPr>
              <a:t>Opportunity</a:t>
            </a:r>
          </a:p>
        </p:txBody>
      </p:sp>
      <p:sp>
        <p:nvSpPr>
          <p:cNvPr id="11" name="Rounded Rectangle 10"/>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 name="Rounded Rectangle 3"/>
          <p:cNvSpPr>
            <a:spLocks noChangeArrowheads="1"/>
          </p:cNvSpPr>
          <p:nvPr/>
        </p:nvSpPr>
        <p:spPr bwMode="auto">
          <a:xfrm>
            <a:off x="2127863" y="800520"/>
            <a:ext cx="9579098" cy="1770698"/>
          </a:xfrm>
          <a:prstGeom prst="roundRect">
            <a:avLst/>
          </a:prstGeom>
          <a:noFill/>
          <a:ln w="952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1400" b="1" dirty="0">
                <a:latin typeface="+mn-lt"/>
                <a:ea typeface="Times New Roman" pitchFamily="18" charset="0"/>
              </a:rPr>
              <a:t>There is a team of 6 to 7 AVPs/ VPs in the Global Mobility Services ( GMS) at </a:t>
            </a:r>
            <a:r>
              <a:rPr lang="en-US" sz="1400" b="1" dirty="0" err="1">
                <a:latin typeface="+mn-lt"/>
                <a:ea typeface="Times New Roman" pitchFamily="18" charset="0"/>
              </a:rPr>
              <a:t>Genpact</a:t>
            </a:r>
            <a:r>
              <a:rPr lang="en-US" sz="1400" b="1" dirty="0">
                <a:latin typeface="+mn-lt"/>
                <a:ea typeface="Times New Roman" pitchFamily="18" charset="0"/>
              </a:rPr>
              <a:t>. They look at the movement of people across the globe: Immigration, Visa, Tax, HR. The expectations from AVPs/ VPs is to:</a:t>
            </a:r>
          </a:p>
          <a:p>
            <a:pPr lvl="0"/>
            <a:endParaRPr lang="en-US" sz="1400" b="1" dirty="0">
              <a:latin typeface="+mn-lt"/>
              <a:ea typeface="Times New Roman" pitchFamily="18" charset="0"/>
            </a:endParaRPr>
          </a:p>
          <a:p>
            <a:pPr marL="285750" lvl="0" indent="-285750">
              <a:buFont typeface="Arial" panose="020B0604020202020204" pitchFamily="34" charset="0"/>
              <a:buChar char="•"/>
            </a:pPr>
            <a:r>
              <a:rPr lang="en-US" sz="1400" b="1" dirty="0">
                <a:latin typeface="+mn-lt"/>
                <a:ea typeface="Times New Roman" pitchFamily="18" charset="0"/>
              </a:rPr>
              <a:t>Get attached to each business vertical and become a SPOC of that business line. </a:t>
            </a:r>
          </a:p>
          <a:p>
            <a:pPr marL="285750" lvl="0" indent="-285750">
              <a:buFont typeface="Arial" panose="020B0604020202020204" pitchFamily="34" charset="0"/>
              <a:buChar char="•"/>
            </a:pPr>
            <a:r>
              <a:rPr lang="en-US" sz="1400" b="1" dirty="0">
                <a:latin typeface="+mn-lt"/>
                <a:ea typeface="Times New Roman" pitchFamily="18" charset="0"/>
              </a:rPr>
              <a:t>Being able to present themselves credibly</a:t>
            </a:r>
          </a:p>
          <a:p>
            <a:pPr marL="285750" lvl="0" indent="-285750">
              <a:buFont typeface="Arial" panose="020B0604020202020204" pitchFamily="34" charset="0"/>
              <a:buChar char="•"/>
            </a:pPr>
            <a:r>
              <a:rPr lang="en-US" sz="1400" b="1" dirty="0">
                <a:latin typeface="+mn-lt"/>
                <a:ea typeface="Times New Roman" pitchFamily="18" charset="0"/>
              </a:rPr>
              <a:t>Being able to influence strategically</a:t>
            </a:r>
          </a:p>
          <a:p>
            <a:pPr marL="285750" lvl="0" indent="-285750">
              <a:buFont typeface="Arial" panose="020B0604020202020204" pitchFamily="34" charset="0"/>
              <a:buChar char="•"/>
            </a:pPr>
            <a:r>
              <a:rPr lang="en-US" sz="1400" b="1" dirty="0">
                <a:latin typeface="+mn-lt"/>
                <a:ea typeface="Times New Roman" pitchFamily="18" charset="0"/>
              </a:rPr>
              <a:t>Be more polished and know the nuances of approaching instead of having strictly transactional conversations</a:t>
            </a:r>
          </a:p>
        </p:txBody>
      </p:sp>
      <p:sp>
        <p:nvSpPr>
          <p:cNvPr id="8" name="Rectangle 2"/>
          <p:cNvSpPr>
            <a:spLocks noChangeArrowheads="1"/>
          </p:cNvSpPr>
          <p:nvPr/>
        </p:nvSpPr>
        <p:spPr bwMode="auto">
          <a:xfrm>
            <a:off x="3709365" y="5291805"/>
            <a:ext cx="7448654" cy="340519"/>
          </a:xfrm>
          <a:prstGeom prst="roundRect">
            <a:avLst/>
          </a:prstGeom>
          <a:noFill/>
          <a:ln w="9525">
            <a:solidFill>
              <a:schemeClr val="bg1">
                <a:lumMod val="50000"/>
              </a:schemeClr>
            </a:solidFill>
            <a:miter lim="800000"/>
            <a:headEnd/>
            <a:tailEnd/>
          </a:ln>
          <a:effectLst/>
        </p:spPr>
        <p:txBody>
          <a:bodyPr wrap="square" anchor="ctr">
            <a:spAutoFit/>
          </a:bodyPr>
          <a:lstStyle/>
          <a:p>
            <a:pPr lvl="0"/>
            <a:r>
              <a:rPr lang="en-US" sz="1400" b="1" dirty="0">
                <a:ea typeface="Times New Roman" pitchFamily="18" charset="0"/>
              </a:rPr>
              <a:t>There is a two day solution required for the need mentioned above.</a:t>
            </a:r>
          </a:p>
        </p:txBody>
      </p:sp>
      <p:sp>
        <p:nvSpPr>
          <p:cNvPr id="10" name="Rounded Rectangle 9"/>
          <p:cNvSpPr/>
          <p:nvPr/>
        </p:nvSpPr>
        <p:spPr>
          <a:xfrm>
            <a:off x="2479860" y="5225376"/>
            <a:ext cx="1154128" cy="437578"/>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dirty="0">
                <a:solidFill>
                  <a:srgbClr val="0070C0"/>
                </a:solidFill>
              </a:rPr>
              <a:t>Need</a:t>
            </a:r>
          </a:p>
        </p:txBody>
      </p:sp>
      <p:sp>
        <p:nvSpPr>
          <p:cNvPr id="12" name="Rectangle 2"/>
          <p:cNvSpPr>
            <a:spLocks noChangeArrowheads="1"/>
          </p:cNvSpPr>
          <p:nvPr/>
        </p:nvSpPr>
        <p:spPr bwMode="auto">
          <a:xfrm>
            <a:off x="2531004" y="2895184"/>
            <a:ext cx="8594197" cy="578882"/>
          </a:xfrm>
          <a:prstGeom prst="roundRect">
            <a:avLst/>
          </a:prstGeom>
          <a:noFill/>
          <a:ln w="9525">
            <a:solidFill>
              <a:schemeClr val="bg1">
                <a:lumMod val="50000"/>
              </a:schemeClr>
            </a:solidFill>
            <a:miter lim="800000"/>
            <a:headEnd/>
            <a:tailEnd/>
          </a:ln>
          <a:effectLst/>
        </p:spPr>
        <p:txBody>
          <a:bodyPr wrap="square" anchor="ctr">
            <a:spAutoFit/>
          </a:bodyPr>
          <a:lstStyle/>
          <a:p>
            <a:pPr lvl="0"/>
            <a:r>
              <a:rPr lang="en-US" sz="1400" b="1" dirty="0">
                <a:ea typeface="Times New Roman" pitchFamily="18" charset="0"/>
              </a:rPr>
              <a:t>The AVPs/ VPs are used to transactional work. You would like them to become enabler and create awareness around their new role. Also to start communicating positively.</a:t>
            </a:r>
          </a:p>
        </p:txBody>
      </p:sp>
      <p:sp>
        <p:nvSpPr>
          <p:cNvPr id="13" name="Rounded Rectangle 12"/>
          <p:cNvSpPr/>
          <p:nvPr/>
        </p:nvSpPr>
        <p:spPr>
          <a:xfrm>
            <a:off x="1045868" y="4081999"/>
            <a:ext cx="1958589" cy="494442"/>
          </a:xfrm>
          <a:prstGeom prst="round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2800" b="1" dirty="0">
                <a:solidFill>
                  <a:srgbClr val="0070C0"/>
                </a:solidFill>
              </a:rPr>
              <a:t>Implication</a:t>
            </a:r>
          </a:p>
        </p:txBody>
      </p:sp>
    </p:spTree>
    <p:extLst>
      <p:ext uri="{BB962C8B-B14F-4D97-AF65-F5344CB8AC3E}">
        <p14:creationId xmlns:p14="http://schemas.microsoft.com/office/powerpoint/2010/main" val="5998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03" y="336853"/>
            <a:ext cx="4038600" cy="533400"/>
          </a:xfrm>
        </p:spPr>
        <p:txBody>
          <a:bodyPr>
            <a:normAutofit/>
          </a:bodyPr>
          <a:lstStyle/>
          <a:p>
            <a:r>
              <a:rPr lang="en-US" sz="3100" b="1" dirty="0">
                <a:solidFill>
                  <a:schemeClr val="tx2"/>
                </a:solidFill>
                <a:latin typeface="+mn-lt"/>
              </a:rPr>
              <a:t>Our Approach</a:t>
            </a:r>
          </a:p>
        </p:txBody>
      </p:sp>
      <p:pic>
        <p:nvPicPr>
          <p:cNvPr id="5" name="Picture 47" descr="dddd"/>
          <p:cNvPicPr>
            <a:picLocks noChangeAspect="1" noChangeArrowheads="1"/>
          </p:cNvPicPr>
          <p:nvPr/>
        </p:nvPicPr>
        <p:blipFill>
          <a:blip r:embed="rId2" cstate="print">
            <a:clrChange>
              <a:clrFrom>
                <a:srgbClr val="FDFDFD"/>
              </a:clrFrom>
              <a:clrTo>
                <a:srgbClr val="FDFDFD">
                  <a:alpha val="0"/>
                </a:srgbClr>
              </a:clrTo>
            </a:clrChange>
          </a:blip>
          <a:srcRect l="6944" t="6824" r="6944"/>
          <a:stretch>
            <a:fillRect/>
          </a:stretch>
        </p:blipFill>
        <p:spPr bwMode="auto">
          <a:xfrm>
            <a:off x="3431704" y="188641"/>
            <a:ext cx="5328592" cy="5867459"/>
          </a:xfrm>
          <a:prstGeom prst="rect">
            <a:avLst/>
          </a:prstGeom>
          <a:noFill/>
          <a:ln w="9525">
            <a:noFill/>
            <a:miter lim="800000"/>
            <a:headEnd/>
            <a:tailEnd/>
          </a:ln>
        </p:spPr>
      </p:pic>
      <p:sp>
        <p:nvSpPr>
          <p:cNvPr id="7" name="Rectangle 6"/>
          <p:cNvSpPr/>
          <p:nvPr/>
        </p:nvSpPr>
        <p:spPr>
          <a:xfrm>
            <a:off x="2121913" y="5697537"/>
            <a:ext cx="8352928" cy="671979"/>
          </a:xfrm>
          <a:prstGeom prst="rect">
            <a:avLst/>
          </a:prstGeom>
        </p:spPr>
        <p:txBody>
          <a:bodyPr wrap="square">
            <a:spAutoFit/>
          </a:bodyPr>
          <a:lstStyle/>
          <a:p>
            <a:pPr>
              <a:spcAft>
                <a:spcPts val="200"/>
              </a:spcAft>
              <a:defRPr/>
            </a:pPr>
            <a:r>
              <a:rPr lang="en-GB" b="1" dirty="0">
                <a:solidFill>
                  <a:schemeClr val="tx2"/>
                </a:solidFill>
              </a:rPr>
              <a:t>Methodology</a:t>
            </a:r>
          </a:p>
          <a:p>
            <a:pPr>
              <a:spcAft>
                <a:spcPts val="200"/>
              </a:spcAft>
              <a:defRPr/>
            </a:pPr>
            <a:r>
              <a:rPr lang="en-GB" dirty="0"/>
              <a:t>We use Interactive theatrical exercises along with Psychological and L &amp; D tools</a:t>
            </a:r>
            <a:endParaRPr lang="en-GB" dirty="0">
              <a:ea typeface="Times New Roman" pitchFamily="18" charset="0"/>
              <a:cs typeface="Arial" pitchFamily="34" charset="0"/>
            </a:endParaRPr>
          </a:p>
        </p:txBody>
      </p:sp>
      <p:sp>
        <p:nvSpPr>
          <p:cNvPr id="9" name="Rounded Rectangle 8"/>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203525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42188" y="2299146"/>
            <a:ext cx="10076324" cy="653796"/>
          </a:xfrm>
          <a:prstGeom prst="roundRect">
            <a:avLst/>
          </a:prstGeom>
        </p:spPr>
        <p:txBody>
          <a:bodyPr vert="horz" lIns="91440" tIns="45720" rIns="91440" bIns="45720" rtlCol="0" anchor="ctr">
            <a:noAutofit/>
          </a:bodyPr>
          <a:lstStyle>
            <a:lvl1pPr>
              <a:lnSpc>
                <a:spcPct val="90000"/>
              </a:lnSpc>
              <a:spcBef>
                <a:spcPct val="0"/>
              </a:spcBef>
              <a:buNone/>
              <a:defRPr sz="3600" b="1">
                <a:solidFill>
                  <a:schemeClr val="tx2"/>
                </a:solidFill>
                <a:ea typeface="+mj-ea"/>
                <a:cs typeface="+mj-cs"/>
              </a:defRPr>
            </a:lvl1pPr>
          </a:lstStyle>
          <a:p>
            <a:r>
              <a:rPr lang="en-US" sz="8800" dirty="0"/>
              <a:t>Pre Work Findings </a:t>
            </a:r>
            <a:endParaRPr lang="en-IN" sz="8800" dirty="0"/>
          </a:p>
        </p:txBody>
      </p:sp>
      <p:pic>
        <p:nvPicPr>
          <p:cNvPr id="6" name="Picture 5" descr="dddd"/>
          <p:cNvPicPr/>
          <p:nvPr/>
        </p:nvPicPr>
        <p:blipFill rotWithShape="1">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l="61004" t="44807" r="10520" b="25795"/>
          <a:stretch/>
        </p:blipFill>
        <p:spPr bwMode="auto">
          <a:xfrm>
            <a:off x="10467383" y="163004"/>
            <a:ext cx="1351129" cy="1323833"/>
          </a:xfrm>
          <a:prstGeom prst="ellipse">
            <a:avLst/>
          </a:prstGeom>
          <a:noFill/>
          <a:ln>
            <a:noFill/>
          </a:ln>
          <a:extLst>
            <a:ext uri="{53640926-AAD7-44D8-BBD7-CCE9431645EC}">
              <a14:shadowObscured xmlns:a14="http://schemas.microsoft.com/office/drawing/2010/main"/>
            </a:ext>
          </a:extLst>
        </p:spPr>
      </p:pic>
      <p:sp>
        <p:nvSpPr>
          <p:cNvPr id="11" name="Rounded Rectangle 10"/>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45264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subTitle" idx="1"/>
          </p:nvPr>
        </p:nvSpPr>
        <p:spPr>
          <a:xfrm>
            <a:off x="1828800" y="609600"/>
            <a:ext cx="8686800" cy="5257800"/>
          </a:xfrm>
        </p:spPr>
        <p:txBody>
          <a:bodyPr/>
          <a:lstStyle/>
          <a:p>
            <a:pPr marL="533400" indent="-533400" algn="l">
              <a:defRPr/>
            </a:pPr>
            <a:endParaRPr lang="en-US" sz="2000" dirty="0">
              <a:solidFill>
                <a:schemeClr val="accent6">
                  <a:lumMod val="75000"/>
                </a:schemeClr>
              </a:solidFill>
            </a:endParaRPr>
          </a:p>
          <a:p>
            <a:pPr marL="533400" lvl="0" indent="-533400" algn="l">
              <a:defRPr/>
            </a:pPr>
            <a:r>
              <a:rPr lang="en-US" sz="2000" b="1" dirty="0">
                <a:ea typeface="Times New Roman" pitchFamily="18" charset="0"/>
              </a:rPr>
              <a:t>There is a team of 6 to 7 AVPs/ VPs in the Global Mobility Services ( GMS) at </a:t>
            </a:r>
            <a:r>
              <a:rPr lang="en-US" sz="2000" b="1" dirty="0" err="1">
                <a:ea typeface="Times New Roman" pitchFamily="18" charset="0"/>
              </a:rPr>
              <a:t>Genpact</a:t>
            </a:r>
            <a:r>
              <a:rPr lang="en-US" sz="2000" b="1" dirty="0">
                <a:ea typeface="Times New Roman" pitchFamily="18" charset="0"/>
              </a:rPr>
              <a:t>. They look at the movement of people across the globe: Immigration, Visa, Tax, HR. The expectations from AVPs/ VPs is to:</a:t>
            </a:r>
          </a:p>
          <a:p>
            <a:pPr marL="533400" indent="-533400" algn="l">
              <a:defRPr/>
            </a:pPr>
            <a:endParaRPr lang="en-US" sz="2000" b="1" dirty="0"/>
          </a:p>
          <a:p>
            <a:pPr marL="533400" indent="-533400" algn="l">
              <a:defRPr/>
            </a:pPr>
            <a:r>
              <a:rPr lang="en-US" sz="2000" b="1" dirty="0"/>
              <a:t>To capture the needs and expectations from the two days, we conducted pre work with 3 participants			</a:t>
            </a:r>
          </a:p>
          <a:p>
            <a:pPr algn="just">
              <a:defRPr/>
            </a:pPr>
            <a:endParaRPr lang="en-US" sz="2000" b="1" dirty="0"/>
          </a:p>
          <a:p>
            <a:pPr marL="342900" indent="-342900" algn="just">
              <a:buFont typeface="Arial" panose="020B0604020202020204" pitchFamily="34" charset="0"/>
              <a:buChar char="•"/>
              <a:defRPr/>
            </a:pPr>
            <a:r>
              <a:rPr lang="en-US" sz="2000" b="1" dirty="0"/>
              <a:t>   Sample Size  : 3 participants </a:t>
            </a:r>
          </a:p>
          <a:p>
            <a:pPr algn="just">
              <a:defRPr/>
            </a:pPr>
            <a:r>
              <a:rPr lang="en-US" sz="2000" dirty="0"/>
              <a:t> </a:t>
            </a:r>
            <a:endParaRPr lang="en-IN" sz="2000" dirty="0"/>
          </a:p>
        </p:txBody>
      </p:sp>
      <p:sp>
        <p:nvSpPr>
          <p:cNvPr id="7" name="Rectangle 2"/>
          <p:cNvSpPr>
            <a:spLocks noChangeArrowheads="1"/>
          </p:cNvSpPr>
          <p:nvPr/>
        </p:nvSpPr>
        <p:spPr bwMode="auto">
          <a:xfrm>
            <a:off x="1981200" y="0"/>
            <a:ext cx="8686800" cy="685800"/>
          </a:xfrm>
          <a:prstGeom prst="rect">
            <a:avLst/>
          </a:prstGeom>
          <a:noFill/>
          <a:ln w="9525">
            <a:noFill/>
            <a:miter lim="800000"/>
            <a:headEnd/>
            <a:tailEnd/>
          </a:ln>
          <a:effectLst/>
        </p:spPr>
        <p:txBody>
          <a:bodyPr anchor="ctr"/>
          <a:lstStyle/>
          <a:p>
            <a:pPr>
              <a:defRPr/>
            </a:pPr>
            <a:r>
              <a:rPr lang="en-US" sz="2400" b="1" dirty="0">
                <a:solidFill>
                  <a:schemeClr val="accent6">
                    <a:lumMod val="50000"/>
                  </a:schemeClr>
                </a:solidFill>
                <a:latin typeface="Arial Rounded MT Bold" panose="020F0704030504030204" pitchFamily="34" charset="0"/>
              </a:rPr>
              <a:t>Research Methodology</a:t>
            </a:r>
          </a:p>
        </p:txBody>
      </p:sp>
    </p:spTree>
    <p:extLst>
      <p:ext uri="{BB962C8B-B14F-4D97-AF65-F5344CB8AC3E}">
        <p14:creationId xmlns:p14="http://schemas.microsoft.com/office/powerpoint/2010/main" val="379855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429000" y="2543346"/>
            <a:ext cx="7029450" cy="2179320"/>
          </a:xfrm>
          <a:prstGeom prst="roundRect">
            <a:avLst/>
          </a:prstGeom>
          <a:noFill/>
          <a:ln w="9525">
            <a:solidFill>
              <a:schemeClr val="bg1">
                <a:lumMod val="75000"/>
              </a:schemeClr>
            </a:solidFill>
            <a:miter lim="800000"/>
            <a:headEnd/>
            <a:tailEnd/>
          </a:ln>
          <a:effectLst/>
        </p:spPr>
        <p:txBody>
          <a:bodyPr anchor="ctr">
            <a:spAutoFit/>
          </a:bodyPr>
          <a:lstStyle/>
          <a:p>
            <a:pPr algn="just">
              <a:spcAft>
                <a:spcPts val="200"/>
              </a:spcAft>
              <a:defRPr/>
            </a:pPr>
            <a:r>
              <a:rPr lang="en-US" sz="1400" b="1" dirty="0">
                <a:solidFill>
                  <a:srgbClr val="00B0F0"/>
                </a:solidFill>
              </a:rPr>
              <a:t>The Pre work agenda was prepared based on the client’s mandate                                                                                                                                                                                                                                                                                                                                                                                                                                                                                                                                                                                                                                                                                                                                                                                                                                                                                                                                                                                                                                                                                                                                                                                                                                                                                                                                                                                                                                                                                                                                                                                                                                                                                                                                                                                                                                                                                                                                                                                                                                                                                                                                                                                                                                                                                                                                                                                                                                                                                                                                                                                                                                                                                                                                                                                                                                                                                                                                                                                                                                                                                                                                                                                                                                                                                                                                                                                                                                                                                                                                                                                                                                                                                                                                                                                                                                                                                                                                                                                                                                                                                                                                                                                                                                                                                                                                                                                                                                                                                                                                                                                                                                                                                                                                                              and explored more about the following areas :</a:t>
            </a:r>
          </a:p>
          <a:p>
            <a:pPr marL="342900" indent="-342900" algn="just">
              <a:spcAft>
                <a:spcPts val="200"/>
              </a:spcAft>
              <a:buAutoNum type="arabicParenR"/>
              <a:defRPr/>
            </a:pPr>
            <a:r>
              <a:rPr lang="en-US" sz="1400" b="1" dirty="0">
                <a:solidFill>
                  <a:srgbClr val="00B0F0"/>
                </a:solidFill>
              </a:rPr>
              <a:t>The role and functions of the leaders in GMS</a:t>
            </a:r>
          </a:p>
          <a:p>
            <a:pPr marL="342900" indent="-342900" algn="just">
              <a:spcAft>
                <a:spcPts val="200"/>
              </a:spcAft>
              <a:buAutoNum type="arabicParenR"/>
              <a:defRPr/>
            </a:pPr>
            <a:r>
              <a:rPr lang="en-US" sz="1400" b="1" dirty="0">
                <a:solidFill>
                  <a:srgbClr val="00B0F0"/>
                </a:solidFill>
              </a:rPr>
              <a:t>Examples and anecdotes on the mediums and types of communications</a:t>
            </a:r>
          </a:p>
          <a:p>
            <a:pPr marL="342900" indent="-342900" algn="just">
              <a:spcAft>
                <a:spcPts val="200"/>
              </a:spcAft>
              <a:buAutoNum type="arabicParenR"/>
              <a:defRPr/>
            </a:pPr>
            <a:r>
              <a:rPr lang="en-US" sz="1400" b="1" dirty="0">
                <a:solidFill>
                  <a:srgbClr val="00B0F0"/>
                </a:solidFill>
              </a:rPr>
              <a:t>Challenges faced in making impact or influencing stakeholders</a:t>
            </a:r>
          </a:p>
          <a:p>
            <a:pPr marL="342900" indent="-342900" algn="just">
              <a:spcAft>
                <a:spcPts val="200"/>
              </a:spcAft>
              <a:buAutoNum type="arabicParenR"/>
              <a:defRPr/>
            </a:pPr>
            <a:r>
              <a:rPr lang="en-US" sz="1400" b="1" dirty="0">
                <a:solidFill>
                  <a:srgbClr val="00B0F0"/>
                </a:solidFill>
              </a:rPr>
              <a:t>Expectations from the workshop </a:t>
            </a:r>
          </a:p>
          <a:p>
            <a:pPr marL="342900" indent="-342900" algn="just">
              <a:spcAft>
                <a:spcPts val="200"/>
              </a:spcAft>
              <a:buAutoNum type="arabicParenR"/>
              <a:defRPr/>
            </a:pPr>
            <a:endParaRPr lang="en-US" sz="1400" dirty="0">
              <a:solidFill>
                <a:srgbClr val="00B0F0"/>
              </a:solidFill>
            </a:endParaRPr>
          </a:p>
          <a:p>
            <a:pPr algn="just">
              <a:spcAft>
                <a:spcPts val="200"/>
              </a:spcAft>
              <a:defRPr/>
            </a:pPr>
            <a:endParaRPr lang="en-US" sz="1400" dirty="0">
              <a:solidFill>
                <a:srgbClr val="00B0F0"/>
              </a:solidFill>
            </a:endParaRPr>
          </a:p>
        </p:txBody>
      </p:sp>
      <p:sp>
        <p:nvSpPr>
          <p:cNvPr id="7" name="Rectangle 6"/>
          <p:cNvSpPr/>
          <p:nvPr/>
        </p:nvSpPr>
        <p:spPr>
          <a:xfrm>
            <a:off x="3962401" y="1"/>
            <a:ext cx="4729163" cy="461963"/>
          </a:xfrm>
          <a:prstGeom prst="rect">
            <a:avLst/>
          </a:prstGeom>
        </p:spPr>
        <p:txBody>
          <a:bodyPr wrap="none">
            <a:spAutoFit/>
          </a:bodyPr>
          <a:lstStyle/>
          <a:p>
            <a:pPr>
              <a:defRPr/>
            </a:pPr>
            <a:r>
              <a:rPr lang="en-GB" sz="2400" b="1" dirty="0">
                <a:solidFill>
                  <a:schemeClr val="accent6">
                    <a:lumMod val="75000"/>
                  </a:schemeClr>
                </a:solidFill>
                <a:latin typeface="Arial" panose="020B0604020202020204" pitchFamily="34" charset="0"/>
                <a:cs typeface="Arial" pitchFamily="34" charset="0"/>
              </a:rPr>
              <a:t>Our Curiosity : Basis of Inquiry</a:t>
            </a:r>
            <a:endParaRPr lang="en-US" sz="1400" dirty="0">
              <a:solidFill>
                <a:schemeClr val="accent6">
                  <a:lumMod val="75000"/>
                </a:schemeClr>
              </a:solidFill>
              <a:latin typeface="Arial" panose="020B0604020202020204" pitchFamily="34" charset="0"/>
            </a:endParaRPr>
          </a:p>
        </p:txBody>
      </p:sp>
      <p:pic>
        <p:nvPicPr>
          <p:cNvPr id="24580" name="Picture 2" descr="http://www.differencebetween.info/sites/default/files/images/3/inquisitive.jpg"/>
          <p:cNvPicPr>
            <a:picLocks noChangeAspect="1" noChangeArrowheads="1"/>
          </p:cNvPicPr>
          <p:nvPr/>
        </p:nvPicPr>
        <p:blipFill>
          <a:blip r:embed="rId3"/>
          <a:srcRect/>
          <a:stretch>
            <a:fillRect/>
          </a:stretch>
        </p:blipFill>
        <p:spPr bwMode="auto">
          <a:xfrm>
            <a:off x="1581150" y="461964"/>
            <a:ext cx="1817688" cy="2205037"/>
          </a:xfrm>
          <a:prstGeom prst="rect">
            <a:avLst/>
          </a:prstGeom>
          <a:noFill/>
          <a:ln w="9525">
            <a:noFill/>
            <a:miter lim="800000"/>
            <a:headEnd/>
            <a:tailEnd/>
          </a:ln>
        </p:spPr>
      </p:pic>
    </p:spTree>
    <p:extLst>
      <p:ext uri="{BB962C8B-B14F-4D97-AF65-F5344CB8AC3E}">
        <p14:creationId xmlns:p14="http://schemas.microsoft.com/office/powerpoint/2010/main" val="40247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Inferences from Pre work</a:t>
            </a:r>
          </a:p>
        </p:txBody>
      </p:sp>
      <p:sp>
        <p:nvSpPr>
          <p:cNvPr id="3" name="Content Placeholder 2"/>
          <p:cNvSpPr>
            <a:spLocks noGrp="1"/>
          </p:cNvSpPr>
          <p:nvPr>
            <p:ph idx="1"/>
          </p:nvPr>
        </p:nvSpPr>
        <p:spPr>
          <a:xfrm>
            <a:off x="838200" y="1396622"/>
            <a:ext cx="8229600" cy="4525963"/>
          </a:xfrm>
        </p:spPr>
        <p:txBody>
          <a:bodyPr>
            <a:normAutofit lnSpcReduction="10000"/>
          </a:bodyPr>
          <a:lstStyle/>
          <a:p>
            <a:pPr>
              <a:buFont typeface="Arial" panose="020B0604020202020204" pitchFamily="34" charset="0"/>
              <a:buChar char="•"/>
            </a:pPr>
            <a:r>
              <a:rPr lang="en-IN" sz="1600" dirty="0"/>
              <a:t>Participants talk to stakeholders globally. The medium most extensively used are email, followed by phone calls and then face to face. Majority of clients based out of USA and EU. </a:t>
            </a:r>
          </a:p>
          <a:p>
            <a:pPr>
              <a:buFont typeface="Arial" panose="020B0604020202020204" pitchFamily="34" charset="0"/>
              <a:buChar char="•"/>
            </a:pPr>
            <a:r>
              <a:rPr lang="en-IN" sz="1600" dirty="0"/>
              <a:t>They have anywhere 10 to 16 years of experience and lead 2 to 5 people on an average. Hold diverse subject expertise on tax and costing, immigration, HR and VISA</a:t>
            </a:r>
          </a:p>
          <a:p>
            <a:pPr>
              <a:buFont typeface="Arial" panose="020B0604020202020204" pitchFamily="34" charset="0"/>
              <a:buChar char="•"/>
            </a:pPr>
            <a:r>
              <a:rPr lang="en-IN" sz="1600" dirty="0"/>
              <a:t>By 2017 the participants will be getting attached to various business verticals as SPOC and are wanting to play a consultative role to the business rather merely a support function. </a:t>
            </a:r>
          </a:p>
          <a:p>
            <a:pPr>
              <a:buFont typeface="Arial" panose="020B0604020202020204" pitchFamily="34" charset="0"/>
              <a:buChar char="•"/>
            </a:pPr>
            <a:r>
              <a:rPr lang="en-IN" sz="1600" dirty="0"/>
              <a:t>For example : Rather than business coming to them when they have a need, participants should be able to research changes in the immigration law due to Trumps election and share proactively what compliances and aspects the business should keep in mind</a:t>
            </a:r>
          </a:p>
          <a:p>
            <a:pPr>
              <a:buFont typeface="Arial" panose="020B0604020202020204" pitchFamily="34" charset="0"/>
              <a:buChar char="•"/>
            </a:pPr>
            <a:r>
              <a:rPr lang="en-IN" sz="1600" dirty="0"/>
              <a:t>Key expectations from the workshop is</a:t>
            </a:r>
          </a:p>
          <a:p>
            <a:pPr marL="342900" indent="-342900">
              <a:buAutoNum type="arabicParenR"/>
            </a:pPr>
            <a:r>
              <a:rPr lang="en-IN" sz="1600" dirty="0"/>
              <a:t>When in conversation with a senior leader how to make an impact by presenting ideas coherently. Example : Anticipating questions from senior leaders to be able to communicate within a short span of time</a:t>
            </a:r>
          </a:p>
          <a:p>
            <a:pPr marL="342900" indent="-342900">
              <a:buAutoNum type="arabicParenR"/>
            </a:pPr>
            <a:r>
              <a:rPr lang="en-IN" sz="1600" dirty="0"/>
              <a:t>How to work on nerves while presenting in high stake situations. Example : When we are saying no especially to business partners sometimes we might lose confidence and stammer </a:t>
            </a:r>
          </a:p>
          <a:p>
            <a:pPr marL="342900" indent="-342900">
              <a:buAutoNum type="arabicParenR"/>
            </a:pPr>
            <a:r>
              <a:rPr lang="en-IN" sz="1600" dirty="0"/>
              <a:t>Work on tone, voice and body to be able to come across as emotionally intelligent while saying no. Example : If the immigration laws don’t allow then obviously we have to say no, but is there a more tactful way to say it?</a:t>
            </a:r>
          </a:p>
        </p:txBody>
      </p:sp>
    </p:spTree>
    <p:extLst>
      <p:ext uri="{BB962C8B-B14F-4D97-AF65-F5344CB8AC3E}">
        <p14:creationId xmlns:p14="http://schemas.microsoft.com/office/powerpoint/2010/main" val="302933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21527" y="231704"/>
            <a:ext cx="6248400" cy="521681"/>
          </a:xfrm>
          <a:prstGeom prst="rect">
            <a:avLst/>
          </a:prstGeom>
          <a:extLst/>
        </p:spPr>
        <p:txBody>
          <a:bodyPr vert="horz" lIns="91440" tIns="45720" rIns="91440" bIns="45720" rtlCol="0" anchor="ctr">
            <a:normAutofit/>
          </a:bodyPr>
          <a:lstStyle/>
          <a:p>
            <a:pPr>
              <a:lnSpc>
                <a:spcPct val="90000"/>
              </a:lnSpc>
              <a:spcBef>
                <a:spcPct val="0"/>
              </a:spcBef>
            </a:pPr>
            <a:r>
              <a:rPr lang="en-US" altLang="en-US" sz="3100" b="1" dirty="0">
                <a:solidFill>
                  <a:schemeClr val="tx2"/>
                </a:solidFill>
                <a:ea typeface="+mj-ea"/>
                <a:cs typeface="+mj-cs"/>
              </a:rPr>
              <a:t>Journey Overview</a:t>
            </a:r>
          </a:p>
        </p:txBody>
      </p:sp>
      <p:graphicFrame>
        <p:nvGraphicFramePr>
          <p:cNvPr id="6" name="Diagram 5"/>
          <p:cNvGraphicFramePr/>
          <p:nvPr>
            <p:extLst>
              <p:ext uri="{D42A27DB-BD31-4B8C-83A1-F6EECF244321}">
                <p14:modId xmlns:p14="http://schemas.microsoft.com/office/powerpoint/2010/main" val="1618642507"/>
              </p:ext>
            </p:extLst>
          </p:nvPr>
        </p:nvGraphicFramePr>
        <p:xfrm>
          <a:off x="2032000" y="719666"/>
          <a:ext cx="8613254" cy="561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dddd"/>
          <p:cNvPicPr/>
          <p:nvPr/>
        </p:nvPicPr>
        <p:blipFill rotWithShape="1">
          <a:blip r:embed="rId7" cstate="print">
            <a:clrChange>
              <a:clrFrom>
                <a:srgbClr val="FDFDFD"/>
              </a:clrFrom>
              <a:clrTo>
                <a:srgbClr val="FDFDFD">
                  <a:alpha val="0"/>
                </a:srgbClr>
              </a:clrTo>
            </a:clrChange>
            <a:extLst>
              <a:ext uri="{28A0092B-C50C-407E-A947-70E740481C1C}">
                <a14:useLocalDpi xmlns:a14="http://schemas.microsoft.com/office/drawing/2010/main" val="0"/>
              </a:ext>
            </a:extLst>
          </a:blip>
          <a:srcRect l="61004" t="44807" r="10520" b="25795"/>
          <a:stretch/>
        </p:blipFill>
        <p:spPr bwMode="auto">
          <a:xfrm>
            <a:off x="10467383" y="163004"/>
            <a:ext cx="1351129" cy="1323833"/>
          </a:xfrm>
          <a:prstGeom prst="ellipse">
            <a:avLst/>
          </a:prstGeom>
          <a:noFill/>
          <a:ln>
            <a:noFill/>
          </a:ln>
          <a:extLst>
            <a:ext uri="{53640926-AAD7-44D8-BBD7-CCE9431645EC}">
              <a14:shadowObscured xmlns:a14="http://schemas.microsoft.com/office/drawing/2010/main"/>
            </a:ext>
          </a:extLst>
        </p:spPr>
      </p:pic>
      <p:sp>
        <p:nvSpPr>
          <p:cNvPr id="8" name="Rounded Rectangle 7"/>
          <p:cNvSpPr/>
          <p:nvPr/>
        </p:nvSpPr>
        <p:spPr>
          <a:xfrm>
            <a:off x="222562" y="6177983"/>
            <a:ext cx="605307"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Tree>
    <p:extLst>
      <p:ext uri="{BB962C8B-B14F-4D97-AF65-F5344CB8AC3E}">
        <p14:creationId xmlns:p14="http://schemas.microsoft.com/office/powerpoint/2010/main" val="3383306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18886</TotalTime>
  <Words>2777</Words>
  <Application>Microsoft Office PowerPoint</Application>
  <PresentationFormat>Widescreen</PresentationFormat>
  <Paragraphs>316</Paragraphs>
  <Slides>23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MS PGothic</vt:lpstr>
      <vt:lpstr>MS PGothic</vt:lpstr>
      <vt:lpstr>Arial</vt:lpstr>
      <vt:lpstr>Arial Rounded MT Bold</vt:lpstr>
      <vt:lpstr>Calibri</vt:lpstr>
      <vt:lpstr>Calibri Light</vt:lpstr>
      <vt:lpstr>Tahoma</vt:lpstr>
      <vt:lpstr>Times New Roman</vt:lpstr>
      <vt:lpstr>Wingdings</vt:lpstr>
      <vt:lpstr>Office Theme</vt:lpstr>
      <vt:lpstr>PowerPoint Presentation</vt:lpstr>
      <vt:lpstr>PowerPoint Presentation</vt:lpstr>
      <vt:lpstr>PowerPoint Presentation</vt:lpstr>
      <vt:lpstr>Our Approach</vt:lpstr>
      <vt:lpstr>PowerPoint Presentation</vt:lpstr>
      <vt:lpstr>PowerPoint Presentation</vt:lpstr>
      <vt:lpstr>PowerPoint Presentation</vt:lpstr>
      <vt:lpstr>Inferences from Pre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Jigyasa</dc:creator>
  <cp:lastModifiedBy>lenovo</cp:lastModifiedBy>
  <cp:revision>367</cp:revision>
  <dcterms:created xsi:type="dcterms:W3CDTF">2016-05-18T05:58:31Z</dcterms:created>
  <dcterms:modified xsi:type="dcterms:W3CDTF">2017-02-14T04:40:22Z</dcterms:modified>
</cp:coreProperties>
</file>